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91" r:id="rId10"/>
    <p:sldId id="267" r:id="rId11"/>
    <p:sldId id="268" r:id="rId12"/>
    <p:sldId id="270" r:id="rId13"/>
    <p:sldId id="271" r:id="rId14"/>
    <p:sldId id="273" r:id="rId15"/>
    <p:sldId id="292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93" r:id="rId26"/>
    <p:sldId id="301" r:id="rId27"/>
    <p:sldId id="309" r:id="rId28"/>
    <p:sldId id="294" r:id="rId29"/>
    <p:sldId id="290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303" r:id="rId38"/>
    <p:sldId id="304" r:id="rId39"/>
    <p:sldId id="305" r:id="rId40"/>
    <p:sldId id="306" r:id="rId41"/>
    <p:sldId id="307" r:id="rId42"/>
    <p:sldId id="308" r:id="rId4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DC04C-5232-237D-AA93-32218B2BDC35}" v="139" dt="2024-03-07T16:56:32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D4536-9944-4824-B55C-85C642C640C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7C9C459-596B-4662-8E8B-A04F510B0301}">
      <dgm:prSet phldrT="[Text]"/>
      <dgm:spPr/>
      <dgm:t>
        <a:bodyPr/>
        <a:lstStyle/>
        <a:p>
          <a:r>
            <a:rPr lang="hr-HR" dirty="0"/>
            <a:t>Intranazalni kortikosteroidi (uz oralne kortikosteroide)</a:t>
          </a:r>
        </a:p>
        <a:p>
          <a:r>
            <a:rPr lang="hr-HR" dirty="0"/>
            <a:t>Hipertonične otopine / otopine na bazi morske vode</a:t>
          </a:r>
        </a:p>
      </dgm:t>
    </dgm:pt>
    <dgm:pt modelId="{78524886-7510-43D3-BCD8-D9157C7641FB}" type="parTrans" cxnId="{87BAD9F7-25CC-4BA8-8F10-1713A8E6B3DF}">
      <dgm:prSet/>
      <dgm:spPr/>
      <dgm:t>
        <a:bodyPr/>
        <a:lstStyle/>
        <a:p>
          <a:endParaRPr lang="hr-HR"/>
        </a:p>
      </dgm:t>
    </dgm:pt>
    <dgm:pt modelId="{E56781A5-9791-454B-AC6C-6990376045C5}" type="sibTrans" cxnId="{87BAD9F7-25CC-4BA8-8F10-1713A8E6B3DF}">
      <dgm:prSet/>
      <dgm:spPr/>
      <dgm:t>
        <a:bodyPr/>
        <a:lstStyle/>
        <a:p>
          <a:endParaRPr lang="hr-HR"/>
        </a:p>
      </dgm:t>
    </dgm:pt>
    <dgm:pt modelId="{C7051FC6-847D-4DA5-B756-6DBC831EFCD4}">
      <dgm:prSet phldrT="[Text]"/>
      <dgm:spPr/>
      <dgm:t>
        <a:bodyPr/>
        <a:lstStyle/>
        <a:p>
          <a:r>
            <a:rPr lang="hr-HR" dirty="0"/>
            <a:t>Nema zadovoljavajućeg odgovora?</a:t>
          </a:r>
        </a:p>
      </dgm:t>
    </dgm:pt>
    <dgm:pt modelId="{63D39A01-0F9B-4FEB-BB7B-8BDDFFC7383E}" type="parTrans" cxnId="{A80A4BF1-2BF4-493C-AF35-3F936F32677E}">
      <dgm:prSet/>
      <dgm:spPr/>
      <dgm:t>
        <a:bodyPr/>
        <a:lstStyle/>
        <a:p>
          <a:endParaRPr lang="hr-HR"/>
        </a:p>
      </dgm:t>
    </dgm:pt>
    <dgm:pt modelId="{C9BAB69D-533B-4869-A10F-2B87B3854277}" type="sibTrans" cxnId="{A80A4BF1-2BF4-493C-AF35-3F936F32677E}">
      <dgm:prSet/>
      <dgm:spPr/>
      <dgm:t>
        <a:bodyPr/>
        <a:lstStyle/>
        <a:p>
          <a:endParaRPr lang="hr-HR"/>
        </a:p>
      </dgm:t>
    </dgm:pt>
    <dgm:pt modelId="{EE2A6546-D914-4926-901E-C2FF89A7A8BA}">
      <dgm:prSet phldrT="[Text]"/>
      <dgm:spPr/>
      <dgm:t>
        <a:bodyPr/>
        <a:lstStyle/>
        <a:p>
          <a:r>
            <a:rPr lang="hr-HR" dirty="0"/>
            <a:t>Kirurško liječenje – FESS (</a:t>
          </a:r>
          <a:r>
            <a:rPr lang="hr-HR" i="1" dirty="0"/>
            <a:t>eng. functional endoscopic sinus </a:t>
          </a:r>
          <a:r>
            <a:rPr lang="hr-HR" i="1" dirty="0" err="1"/>
            <a:t>surgery</a:t>
          </a:r>
          <a:r>
            <a:rPr lang="hr-HR" dirty="0"/>
            <a:t>) </a:t>
          </a:r>
        </a:p>
        <a:p>
          <a:r>
            <a:rPr lang="hr-HR" dirty="0"/>
            <a:t>NESS</a:t>
          </a:r>
        </a:p>
      </dgm:t>
    </dgm:pt>
    <dgm:pt modelId="{CD3CE579-82C1-43F2-A3AD-BD4DAF46ED78}" type="parTrans" cxnId="{C760D332-6BC2-4121-98FF-2FE4EB245CB2}">
      <dgm:prSet/>
      <dgm:spPr/>
      <dgm:t>
        <a:bodyPr/>
        <a:lstStyle/>
        <a:p>
          <a:endParaRPr lang="hr-HR"/>
        </a:p>
      </dgm:t>
    </dgm:pt>
    <dgm:pt modelId="{E7D3F6CB-3B29-45E9-A9E8-420E849C6631}" type="sibTrans" cxnId="{C760D332-6BC2-4121-98FF-2FE4EB245CB2}">
      <dgm:prSet/>
      <dgm:spPr/>
      <dgm:t>
        <a:bodyPr/>
        <a:lstStyle/>
        <a:p>
          <a:endParaRPr lang="hr-HR"/>
        </a:p>
      </dgm:t>
    </dgm:pt>
    <dgm:pt modelId="{1CEC9E34-7C62-4926-97C7-FA35ED4A60F6}" type="pres">
      <dgm:prSet presAssocID="{A83D4536-9944-4824-B55C-85C642C640C0}" presName="Name0" presStyleCnt="0">
        <dgm:presLayoutVars>
          <dgm:dir/>
          <dgm:resizeHandles val="exact"/>
        </dgm:presLayoutVars>
      </dgm:prSet>
      <dgm:spPr/>
    </dgm:pt>
    <dgm:pt modelId="{FFA7BFD8-AB86-40F6-A119-DDF677536D65}" type="pres">
      <dgm:prSet presAssocID="{47C9C459-596B-4662-8E8B-A04F510B0301}" presName="node" presStyleLbl="node1" presStyleIdx="0" presStyleCnt="3" custScaleX="179634">
        <dgm:presLayoutVars>
          <dgm:bulletEnabled val="1"/>
        </dgm:presLayoutVars>
      </dgm:prSet>
      <dgm:spPr/>
    </dgm:pt>
    <dgm:pt modelId="{83DC4420-666D-477F-A474-5C92713DD285}" type="pres">
      <dgm:prSet presAssocID="{E56781A5-9791-454B-AC6C-6990376045C5}" presName="sibTrans" presStyleLbl="sibTrans2D1" presStyleIdx="0" presStyleCnt="2"/>
      <dgm:spPr/>
    </dgm:pt>
    <dgm:pt modelId="{2E08D825-F168-4177-B042-56DDFBC4658C}" type="pres">
      <dgm:prSet presAssocID="{E56781A5-9791-454B-AC6C-6990376045C5}" presName="connectorText" presStyleLbl="sibTrans2D1" presStyleIdx="0" presStyleCnt="2"/>
      <dgm:spPr/>
    </dgm:pt>
    <dgm:pt modelId="{356E6563-22BF-49F7-BB72-2FE26DA5155C}" type="pres">
      <dgm:prSet presAssocID="{C7051FC6-847D-4DA5-B756-6DBC831EFCD4}" presName="node" presStyleLbl="node1" presStyleIdx="1" presStyleCnt="3">
        <dgm:presLayoutVars>
          <dgm:bulletEnabled val="1"/>
        </dgm:presLayoutVars>
      </dgm:prSet>
      <dgm:spPr/>
    </dgm:pt>
    <dgm:pt modelId="{11154BC4-D160-4CA3-AA15-B468077AB07C}" type="pres">
      <dgm:prSet presAssocID="{C9BAB69D-533B-4869-A10F-2B87B3854277}" presName="sibTrans" presStyleLbl="sibTrans2D1" presStyleIdx="1" presStyleCnt="2"/>
      <dgm:spPr/>
    </dgm:pt>
    <dgm:pt modelId="{A80148B4-46E1-4984-B937-B20735E9AFB2}" type="pres">
      <dgm:prSet presAssocID="{C9BAB69D-533B-4869-A10F-2B87B3854277}" presName="connectorText" presStyleLbl="sibTrans2D1" presStyleIdx="1" presStyleCnt="2"/>
      <dgm:spPr/>
    </dgm:pt>
    <dgm:pt modelId="{4892080E-13EA-4F3F-9229-46CF884B379C}" type="pres">
      <dgm:prSet presAssocID="{EE2A6546-D914-4926-901E-C2FF89A7A8BA}" presName="node" presStyleLbl="node1" presStyleIdx="2" presStyleCnt="3">
        <dgm:presLayoutVars>
          <dgm:bulletEnabled val="1"/>
        </dgm:presLayoutVars>
      </dgm:prSet>
      <dgm:spPr/>
    </dgm:pt>
  </dgm:ptLst>
  <dgm:cxnLst>
    <dgm:cxn modelId="{1D549406-E588-454A-ACC7-EDFCF702177D}" type="presOf" srcId="{A83D4536-9944-4824-B55C-85C642C640C0}" destId="{1CEC9E34-7C62-4926-97C7-FA35ED4A60F6}" srcOrd="0" destOrd="0" presId="urn:microsoft.com/office/officeart/2005/8/layout/process1"/>
    <dgm:cxn modelId="{93961E11-40E1-4BF2-AC40-00292E948368}" type="presOf" srcId="{EE2A6546-D914-4926-901E-C2FF89A7A8BA}" destId="{4892080E-13EA-4F3F-9229-46CF884B379C}" srcOrd="0" destOrd="0" presId="urn:microsoft.com/office/officeart/2005/8/layout/process1"/>
    <dgm:cxn modelId="{C760D332-6BC2-4121-98FF-2FE4EB245CB2}" srcId="{A83D4536-9944-4824-B55C-85C642C640C0}" destId="{EE2A6546-D914-4926-901E-C2FF89A7A8BA}" srcOrd="2" destOrd="0" parTransId="{CD3CE579-82C1-43F2-A3AD-BD4DAF46ED78}" sibTransId="{E7D3F6CB-3B29-45E9-A9E8-420E849C6631}"/>
    <dgm:cxn modelId="{F02CD33F-AD53-4060-A515-52B640155120}" type="presOf" srcId="{E56781A5-9791-454B-AC6C-6990376045C5}" destId="{2E08D825-F168-4177-B042-56DDFBC4658C}" srcOrd="1" destOrd="0" presId="urn:microsoft.com/office/officeart/2005/8/layout/process1"/>
    <dgm:cxn modelId="{7F400E65-D287-455D-86A1-9061DCE3F663}" type="presOf" srcId="{C9BAB69D-533B-4869-A10F-2B87B3854277}" destId="{11154BC4-D160-4CA3-AA15-B468077AB07C}" srcOrd="0" destOrd="0" presId="urn:microsoft.com/office/officeart/2005/8/layout/process1"/>
    <dgm:cxn modelId="{0B0CEE71-9199-4C1F-94FE-0155DE21EFF4}" type="presOf" srcId="{47C9C459-596B-4662-8E8B-A04F510B0301}" destId="{FFA7BFD8-AB86-40F6-A119-DDF677536D65}" srcOrd="0" destOrd="0" presId="urn:microsoft.com/office/officeart/2005/8/layout/process1"/>
    <dgm:cxn modelId="{A2D9D774-3D36-4C77-B0F8-E3691E719249}" type="presOf" srcId="{E56781A5-9791-454B-AC6C-6990376045C5}" destId="{83DC4420-666D-477F-A474-5C92713DD285}" srcOrd="0" destOrd="0" presId="urn:microsoft.com/office/officeart/2005/8/layout/process1"/>
    <dgm:cxn modelId="{A613C7DF-4A40-41BA-9DDE-5103848E1792}" type="presOf" srcId="{C7051FC6-847D-4DA5-B756-6DBC831EFCD4}" destId="{356E6563-22BF-49F7-BB72-2FE26DA5155C}" srcOrd="0" destOrd="0" presId="urn:microsoft.com/office/officeart/2005/8/layout/process1"/>
    <dgm:cxn modelId="{A80A4BF1-2BF4-493C-AF35-3F936F32677E}" srcId="{A83D4536-9944-4824-B55C-85C642C640C0}" destId="{C7051FC6-847D-4DA5-B756-6DBC831EFCD4}" srcOrd="1" destOrd="0" parTransId="{63D39A01-0F9B-4FEB-BB7B-8BDDFFC7383E}" sibTransId="{C9BAB69D-533B-4869-A10F-2B87B3854277}"/>
    <dgm:cxn modelId="{9210DDF4-67C7-4B18-A8AA-C2079D5FC226}" type="presOf" srcId="{C9BAB69D-533B-4869-A10F-2B87B3854277}" destId="{A80148B4-46E1-4984-B937-B20735E9AFB2}" srcOrd="1" destOrd="0" presId="urn:microsoft.com/office/officeart/2005/8/layout/process1"/>
    <dgm:cxn modelId="{87BAD9F7-25CC-4BA8-8F10-1713A8E6B3DF}" srcId="{A83D4536-9944-4824-B55C-85C642C640C0}" destId="{47C9C459-596B-4662-8E8B-A04F510B0301}" srcOrd="0" destOrd="0" parTransId="{78524886-7510-43D3-BCD8-D9157C7641FB}" sibTransId="{E56781A5-9791-454B-AC6C-6990376045C5}"/>
    <dgm:cxn modelId="{A69D473C-8856-41B0-85D6-B0B0BEB1322C}" type="presParOf" srcId="{1CEC9E34-7C62-4926-97C7-FA35ED4A60F6}" destId="{FFA7BFD8-AB86-40F6-A119-DDF677536D65}" srcOrd="0" destOrd="0" presId="urn:microsoft.com/office/officeart/2005/8/layout/process1"/>
    <dgm:cxn modelId="{B3C1491D-7639-44DC-A305-39470B713292}" type="presParOf" srcId="{1CEC9E34-7C62-4926-97C7-FA35ED4A60F6}" destId="{83DC4420-666D-477F-A474-5C92713DD285}" srcOrd="1" destOrd="0" presId="urn:microsoft.com/office/officeart/2005/8/layout/process1"/>
    <dgm:cxn modelId="{6597A39B-A510-4157-8601-B6338B3590AE}" type="presParOf" srcId="{83DC4420-666D-477F-A474-5C92713DD285}" destId="{2E08D825-F168-4177-B042-56DDFBC4658C}" srcOrd="0" destOrd="0" presId="urn:microsoft.com/office/officeart/2005/8/layout/process1"/>
    <dgm:cxn modelId="{BE594677-156C-49A9-AF98-7286F63530FE}" type="presParOf" srcId="{1CEC9E34-7C62-4926-97C7-FA35ED4A60F6}" destId="{356E6563-22BF-49F7-BB72-2FE26DA5155C}" srcOrd="2" destOrd="0" presId="urn:microsoft.com/office/officeart/2005/8/layout/process1"/>
    <dgm:cxn modelId="{DEAC1CDA-820F-49B9-AEEA-713F128AD23B}" type="presParOf" srcId="{1CEC9E34-7C62-4926-97C7-FA35ED4A60F6}" destId="{11154BC4-D160-4CA3-AA15-B468077AB07C}" srcOrd="3" destOrd="0" presId="urn:microsoft.com/office/officeart/2005/8/layout/process1"/>
    <dgm:cxn modelId="{98A68029-8547-4C15-92AB-9C373841C1F3}" type="presParOf" srcId="{11154BC4-D160-4CA3-AA15-B468077AB07C}" destId="{A80148B4-46E1-4984-B937-B20735E9AFB2}" srcOrd="0" destOrd="0" presId="urn:microsoft.com/office/officeart/2005/8/layout/process1"/>
    <dgm:cxn modelId="{8F8430FD-276C-4E6D-A0D4-7F35370C85B1}" type="presParOf" srcId="{1CEC9E34-7C62-4926-97C7-FA35ED4A60F6}" destId="{4892080E-13EA-4F3F-9229-46CF884B37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A7601-4FA4-4CF8-9732-C2F61C79AF0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C4145B-4354-4E8A-8872-8D6CCA05C94C}">
      <dgm:prSet/>
      <dgm:spPr/>
      <dgm:t>
        <a:bodyPr/>
        <a:lstStyle/>
        <a:p>
          <a:pPr rtl="0"/>
          <a:r>
            <a:rPr lang="hr-HR" dirty="0">
              <a:latin typeface="Calibri Light" panose="020F0302020204030204"/>
            </a:rPr>
            <a:t>Za </a:t>
          </a:r>
          <a:r>
            <a:rPr lang="hr-HR" dirty="0"/>
            <a:t>modeliranje ovisnosti varijable odziva (</a:t>
          </a:r>
          <a:r>
            <a:rPr lang="hr-HR" dirty="0" err="1"/>
            <a:t>Yi</a:t>
          </a:r>
          <a:r>
            <a:rPr lang="hr-HR" dirty="0"/>
            <a:t>) o kategoričkim i omjernim prediktorima</a:t>
          </a:r>
          <a:r>
            <a:rPr lang="hr-HR" dirty="0">
              <a:latin typeface="Calibri Light" panose="020F0302020204030204"/>
            </a:rPr>
            <a:t> korišten je generalni linearni mješoviti model (GLMM)</a:t>
          </a:r>
          <a:endParaRPr lang="en-US" dirty="0">
            <a:latin typeface="Calibri Light" panose="020F0302020204030204"/>
          </a:endParaRPr>
        </a:p>
      </dgm:t>
    </dgm:pt>
    <dgm:pt modelId="{BCFF1A6B-4300-434A-AC34-57D2D182E72C}" type="parTrans" cxnId="{7D02EAC4-3339-4209-94B6-EDF75EF64CBD}">
      <dgm:prSet/>
      <dgm:spPr/>
      <dgm:t>
        <a:bodyPr/>
        <a:lstStyle/>
        <a:p>
          <a:endParaRPr lang="en-US"/>
        </a:p>
      </dgm:t>
    </dgm:pt>
    <dgm:pt modelId="{B04C0AA7-34F7-48E5-88AC-621FD98F7C69}" type="sibTrans" cxnId="{7D02EAC4-3339-4209-94B6-EDF75EF64CBD}">
      <dgm:prSet/>
      <dgm:spPr/>
      <dgm:t>
        <a:bodyPr/>
        <a:lstStyle/>
        <a:p>
          <a:endParaRPr lang="en-US"/>
        </a:p>
      </dgm:t>
    </dgm:pt>
    <dgm:pt modelId="{7F0B14CE-356B-472B-B7DF-78BFA6D11394}">
      <dgm:prSet/>
      <dgm:spPr/>
      <dgm:t>
        <a:bodyPr/>
        <a:lstStyle/>
        <a:p>
          <a:pPr rtl="0"/>
          <a:r>
            <a:rPr lang="hr-HR" dirty="0"/>
            <a:t>ANCOVA - Za faktorske </a:t>
          </a:r>
          <a:r>
            <a:rPr lang="hr-HR" dirty="0" err="1"/>
            <a:t>kovarijate</a:t>
          </a:r>
          <a:r>
            <a:rPr lang="hr-HR" dirty="0"/>
            <a:t> poput proširenosti bolesti i prisustva eozinofila u </a:t>
          </a:r>
          <a:r>
            <a:rPr lang="hr-HR" dirty="0" err="1"/>
            <a:t>obrisku</a:t>
          </a:r>
          <a:r>
            <a:rPr lang="hr-HR" dirty="0"/>
            <a:t> nosa, učinak staničnih obilježja i genski izražaj modeliran je zasebno za svako sijelo sluznice nosne </a:t>
          </a:r>
          <a:r>
            <a:rPr lang="hr-HR" dirty="0" err="1"/>
            <a:t>šupljne</a:t>
          </a:r>
          <a:r>
            <a:rPr lang="hr-HR" dirty="0">
              <a:latin typeface="Calibri Light" panose="020F0302020204030204"/>
            </a:rPr>
            <a:t> </a:t>
          </a:r>
          <a:endParaRPr lang="en-US" dirty="0"/>
        </a:p>
      </dgm:t>
    </dgm:pt>
    <dgm:pt modelId="{4A45450D-CE12-46FA-B138-300B9CF9A773}" type="parTrans" cxnId="{36E6F687-8762-4D41-B255-A0235B387252}">
      <dgm:prSet/>
      <dgm:spPr/>
      <dgm:t>
        <a:bodyPr/>
        <a:lstStyle/>
        <a:p>
          <a:endParaRPr lang="en-US"/>
        </a:p>
      </dgm:t>
    </dgm:pt>
    <dgm:pt modelId="{543AE7A9-409B-4F96-92EF-D4E52454115F}" type="sibTrans" cxnId="{36E6F687-8762-4D41-B255-A0235B387252}">
      <dgm:prSet/>
      <dgm:spPr/>
      <dgm:t>
        <a:bodyPr/>
        <a:lstStyle/>
        <a:p>
          <a:endParaRPr lang="en-US"/>
        </a:p>
      </dgm:t>
    </dgm:pt>
    <dgm:pt modelId="{E30D46DD-8F86-4BAA-AFD5-979C92DA452E}">
      <dgm:prSet/>
      <dgm:spPr/>
      <dgm:t>
        <a:bodyPr/>
        <a:lstStyle/>
        <a:p>
          <a:pPr rtl="0"/>
          <a:r>
            <a:rPr lang="hr-HR" dirty="0">
              <a:latin typeface="Calibri Light" panose="020F0302020204030204"/>
            </a:rPr>
            <a:t>U tu svrhu, GLMM</a:t>
          </a:r>
          <a:r>
            <a:rPr lang="hr-HR" dirty="0"/>
            <a:t> </a:t>
          </a:r>
          <a:r>
            <a:rPr lang="hr-HR" dirty="0">
              <a:latin typeface="Calibri Light" panose="020F0302020204030204"/>
            </a:rPr>
            <a:t>je razdijeljen </a:t>
          </a:r>
          <a:r>
            <a:rPr lang="hr-HR" dirty="0"/>
            <a:t>na dva sijela (zasebno, polip (P) vs kontrola (C), sluznica SNŠ (S) vs (C)</a:t>
          </a:r>
          <a:endParaRPr lang="en-US" dirty="0"/>
        </a:p>
      </dgm:t>
    </dgm:pt>
    <dgm:pt modelId="{3591290F-0934-447E-99DA-2CB58A9728B5}" type="parTrans" cxnId="{73AF5861-9BFD-4555-8546-5729F0A44162}">
      <dgm:prSet/>
      <dgm:spPr/>
      <dgm:t>
        <a:bodyPr/>
        <a:lstStyle/>
        <a:p>
          <a:endParaRPr lang="en-US"/>
        </a:p>
      </dgm:t>
    </dgm:pt>
    <dgm:pt modelId="{A5CE8585-EF94-4199-AE26-5E0A84E1C908}" type="sibTrans" cxnId="{73AF5861-9BFD-4555-8546-5729F0A44162}">
      <dgm:prSet/>
      <dgm:spPr/>
      <dgm:t>
        <a:bodyPr/>
        <a:lstStyle/>
        <a:p>
          <a:endParaRPr lang="en-US"/>
        </a:p>
      </dgm:t>
    </dgm:pt>
    <dgm:pt modelId="{ABE6B503-F3EA-44FB-84F5-C9FDC2D49D79}">
      <dgm:prSet phldr="0"/>
      <dgm:spPr/>
      <dgm:t>
        <a:bodyPr/>
        <a:lstStyle/>
        <a:p>
          <a:pPr rtl="0"/>
          <a:r>
            <a:rPr lang="hr-HR" dirty="0">
              <a:latin typeface="Calibri Light" panose="020F0302020204030204"/>
            </a:rPr>
            <a:t>GLMM je fleksibilna </a:t>
          </a:r>
          <a:r>
            <a:rPr lang="hr-HR" dirty="0" err="1">
              <a:latin typeface="Calibri Light" panose="020F0302020204030204"/>
            </a:rPr>
            <a:t>parametrijska</a:t>
          </a:r>
          <a:r>
            <a:rPr lang="hr-HR" dirty="0">
              <a:latin typeface="Calibri Light" panose="020F0302020204030204"/>
            </a:rPr>
            <a:t> metoda koja omogućuje </a:t>
          </a:r>
          <a:r>
            <a:rPr lang="hr-HR" dirty="0" err="1">
              <a:latin typeface="Calibri Light" panose="020F0302020204030204"/>
            </a:rPr>
            <a:t>multifaktorijalni</a:t>
          </a:r>
          <a:r>
            <a:rPr lang="hr-HR" dirty="0">
              <a:latin typeface="Calibri Light" panose="020F0302020204030204"/>
            </a:rPr>
            <a:t>, hijerarhijski tretman fiksnih, slučajnih i ugniježđenih prediktora. Višerazinski</a:t>
          </a:r>
          <a:r>
            <a:rPr lang="hr-HR" dirty="0"/>
            <a:t> modeli osobito su pogodni za istraživanja u kojima su podatci za ispitanike organizirani na više razina</a:t>
          </a:r>
          <a:endParaRPr lang="hr-HR" dirty="0">
            <a:latin typeface="Calibri Light" panose="020F0302020204030204"/>
          </a:endParaRPr>
        </a:p>
      </dgm:t>
    </dgm:pt>
    <dgm:pt modelId="{72027F53-849F-4EB6-AE6C-6D670B89DC79}" type="parTrans" cxnId="{782337B1-6739-4CA3-9A41-A4F48284B8D6}">
      <dgm:prSet/>
      <dgm:spPr/>
    </dgm:pt>
    <dgm:pt modelId="{42AA7AB7-5F41-4D2A-84D7-65FB0353DE1F}" type="sibTrans" cxnId="{782337B1-6739-4CA3-9A41-A4F48284B8D6}">
      <dgm:prSet/>
      <dgm:spPr/>
    </dgm:pt>
    <dgm:pt modelId="{252C4468-00DA-403E-A34B-F49A850E0F4F}">
      <dgm:prSet phldr="0"/>
      <dgm:spPr/>
      <dgm:t>
        <a:bodyPr/>
        <a:lstStyle/>
        <a:p>
          <a:pPr rtl="0"/>
          <a:r>
            <a:rPr lang="en-US" u="none" dirty="0">
              <a:latin typeface="Times New Roman"/>
              <a:cs typeface="Times New Roman"/>
            </a:rPr>
            <a:t>Za </a:t>
          </a:r>
          <a:r>
            <a:rPr lang="en-US" u="none" dirty="0" err="1">
              <a:latin typeface="Times New Roman"/>
              <a:cs typeface="Times New Roman"/>
            </a:rPr>
            <a:t>višerazinske</a:t>
          </a:r>
          <a:r>
            <a:rPr lang="en-US" u="none" dirty="0">
              <a:latin typeface="Times New Roman"/>
              <a:cs typeface="Times New Roman"/>
            </a:rPr>
            <a:t> </a:t>
          </a:r>
          <a:r>
            <a:rPr lang="en-US" u="none" dirty="0" err="1">
              <a:latin typeface="Times New Roman"/>
              <a:cs typeface="Times New Roman"/>
            </a:rPr>
            <a:t>faktore</a:t>
          </a:r>
          <a:r>
            <a:rPr lang="en-US" u="none" dirty="0">
              <a:latin typeface="Times New Roman"/>
              <a:cs typeface="Times New Roman"/>
            </a:rPr>
            <a:t> (</a:t>
          </a:r>
          <a:r>
            <a:rPr lang="en-US" u="none" dirty="0" err="1">
              <a:latin typeface="Times New Roman"/>
              <a:cs typeface="Times New Roman"/>
            </a:rPr>
            <a:t>spol</a:t>
          </a:r>
          <a:r>
            <a:rPr lang="en-US" u="none" dirty="0">
              <a:latin typeface="Times New Roman"/>
              <a:cs typeface="Times New Roman"/>
            </a:rPr>
            <a:t>, </a:t>
          </a:r>
          <a:r>
            <a:rPr lang="en-US" u="none" dirty="0" err="1">
              <a:latin typeface="Times New Roman"/>
              <a:cs typeface="Times New Roman"/>
            </a:rPr>
            <a:t>sijelo</a:t>
          </a:r>
          <a:r>
            <a:rPr lang="en-US" u="none" dirty="0">
              <a:latin typeface="Times New Roman"/>
              <a:cs typeface="Times New Roman"/>
            </a:rPr>
            <a:t>), post-hoc </a:t>
          </a:r>
          <a:r>
            <a:rPr lang="en-US" u="none" dirty="0" err="1">
              <a:latin typeface="Times New Roman"/>
              <a:cs typeface="Times New Roman"/>
            </a:rPr>
            <a:t>korekcija</a:t>
          </a:r>
          <a:r>
            <a:rPr lang="en-US" u="none" dirty="0">
              <a:latin typeface="Times New Roman"/>
              <a:cs typeface="Times New Roman"/>
            </a:rPr>
            <a:t> P-</a:t>
          </a:r>
          <a:r>
            <a:rPr lang="en-US" u="none" dirty="0" err="1">
              <a:latin typeface="Times New Roman"/>
              <a:cs typeface="Times New Roman"/>
            </a:rPr>
            <a:t>vrijednosti</a:t>
          </a:r>
          <a:r>
            <a:rPr lang="en-US" u="none" dirty="0">
              <a:latin typeface="Times New Roman"/>
              <a:cs typeface="Times New Roman"/>
            </a:rPr>
            <a:t> za </a:t>
          </a:r>
          <a:r>
            <a:rPr lang="en-US" u="none" dirty="0" err="1">
              <a:latin typeface="Times New Roman"/>
              <a:cs typeface="Times New Roman"/>
            </a:rPr>
            <a:t>broj</a:t>
          </a:r>
          <a:r>
            <a:rPr lang="en-US" u="none" dirty="0">
              <a:latin typeface="Times New Roman"/>
              <a:cs typeface="Times New Roman"/>
            </a:rPr>
            <a:t> </a:t>
          </a:r>
          <a:r>
            <a:rPr lang="en-US" u="none" dirty="0" err="1">
              <a:latin typeface="Times New Roman"/>
              <a:cs typeface="Times New Roman"/>
            </a:rPr>
            <a:t>parnih</a:t>
          </a:r>
          <a:r>
            <a:rPr lang="en-US" u="none" dirty="0">
              <a:latin typeface="Times New Roman"/>
              <a:cs typeface="Times New Roman"/>
            </a:rPr>
            <a:t> </a:t>
          </a:r>
          <a:r>
            <a:rPr lang="en-US" u="none" dirty="0" err="1">
              <a:latin typeface="Times New Roman"/>
              <a:cs typeface="Times New Roman"/>
            </a:rPr>
            <a:t>komparacija</a:t>
          </a:r>
          <a:r>
            <a:rPr lang="en-US" u="none" dirty="0">
              <a:latin typeface="Times New Roman"/>
              <a:cs typeface="Times New Roman"/>
            </a:rPr>
            <a:t> </a:t>
          </a:r>
          <a:r>
            <a:rPr lang="en-US" u="none" dirty="0" err="1">
              <a:latin typeface="Times New Roman"/>
              <a:cs typeface="Times New Roman"/>
            </a:rPr>
            <a:t>provedena</a:t>
          </a:r>
          <a:r>
            <a:rPr lang="en-US" u="none" dirty="0">
              <a:latin typeface="Times New Roman"/>
              <a:cs typeface="Times New Roman"/>
            </a:rPr>
            <a:t> je Tukey </a:t>
          </a:r>
          <a:r>
            <a:rPr lang="en-US" u="none" dirty="0" err="1">
              <a:latin typeface="Times New Roman"/>
              <a:cs typeface="Times New Roman"/>
            </a:rPr>
            <a:t>metodom</a:t>
          </a:r>
          <a:r>
            <a:rPr lang="en-US" u="none" dirty="0">
              <a:latin typeface="Times New Roman"/>
              <a:cs typeface="Times New Roman"/>
            </a:rPr>
            <a:t> </a:t>
          </a:r>
          <a:endParaRPr lang="hr-HR" dirty="0">
            <a:latin typeface="Calibri Light" panose="020F0302020204030204"/>
          </a:endParaRPr>
        </a:p>
      </dgm:t>
    </dgm:pt>
    <dgm:pt modelId="{982B3D68-17E3-4F8B-8C27-8ABBDC1158E3}" type="parTrans" cxnId="{1ED79443-8AB7-44BF-A733-AE278540FF4C}">
      <dgm:prSet/>
      <dgm:spPr/>
    </dgm:pt>
    <dgm:pt modelId="{CE98B428-0586-4BF6-94EB-9C751DCCF9D2}" type="sibTrans" cxnId="{1ED79443-8AB7-44BF-A733-AE278540FF4C}">
      <dgm:prSet/>
      <dgm:spPr/>
    </dgm:pt>
    <dgm:pt modelId="{08916370-DA38-474B-AE9A-0AB8CA290EA4}" type="pres">
      <dgm:prSet presAssocID="{097A7601-4FA4-4CF8-9732-C2F61C79AF01}" presName="vert0" presStyleCnt="0">
        <dgm:presLayoutVars>
          <dgm:dir/>
          <dgm:animOne val="branch"/>
          <dgm:animLvl val="lvl"/>
        </dgm:presLayoutVars>
      </dgm:prSet>
      <dgm:spPr/>
    </dgm:pt>
    <dgm:pt modelId="{7DB66162-8F96-448A-83C3-8CF6FECDD0C4}" type="pres">
      <dgm:prSet presAssocID="{71C4145B-4354-4E8A-8872-8D6CCA05C94C}" presName="thickLine" presStyleLbl="alignNode1" presStyleIdx="0" presStyleCnt="5"/>
      <dgm:spPr/>
    </dgm:pt>
    <dgm:pt modelId="{9D41D968-166E-4B52-94CB-0B408413BA0E}" type="pres">
      <dgm:prSet presAssocID="{71C4145B-4354-4E8A-8872-8D6CCA05C94C}" presName="horz1" presStyleCnt="0"/>
      <dgm:spPr/>
    </dgm:pt>
    <dgm:pt modelId="{233A446E-9C22-4E03-B7E0-9DE18C2C78C1}" type="pres">
      <dgm:prSet presAssocID="{71C4145B-4354-4E8A-8872-8D6CCA05C94C}" presName="tx1" presStyleLbl="revTx" presStyleIdx="0" presStyleCnt="5"/>
      <dgm:spPr/>
    </dgm:pt>
    <dgm:pt modelId="{B1293192-8341-468C-AB3A-755F2DFE51F5}" type="pres">
      <dgm:prSet presAssocID="{71C4145B-4354-4E8A-8872-8D6CCA05C94C}" presName="vert1" presStyleCnt="0"/>
      <dgm:spPr/>
    </dgm:pt>
    <dgm:pt modelId="{3F346632-A62E-43B2-B0DE-007520CE8BB1}" type="pres">
      <dgm:prSet presAssocID="{ABE6B503-F3EA-44FB-84F5-C9FDC2D49D79}" presName="thickLine" presStyleLbl="alignNode1" presStyleIdx="1" presStyleCnt="5"/>
      <dgm:spPr/>
    </dgm:pt>
    <dgm:pt modelId="{87B509C1-7FB9-4CE1-A539-5D1C12EBE760}" type="pres">
      <dgm:prSet presAssocID="{ABE6B503-F3EA-44FB-84F5-C9FDC2D49D79}" presName="horz1" presStyleCnt="0"/>
      <dgm:spPr/>
    </dgm:pt>
    <dgm:pt modelId="{FDE4C073-D59C-4039-8554-29FE6CA1564C}" type="pres">
      <dgm:prSet presAssocID="{ABE6B503-F3EA-44FB-84F5-C9FDC2D49D79}" presName="tx1" presStyleLbl="revTx" presStyleIdx="1" presStyleCnt="5"/>
      <dgm:spPr/>
    </dgm:pt>
    <dgm:pt modelId="{5039554B-19D6-496F-9308-8A203232AF27}" type="pres">
      <dgm:prSet presAssocID="{ABE6B503-F3EA-44FB-84F5-C9FDC2D49D79}" presName="vert1" presStyleCnt="0"/>
      <dgm:spPr/>
    </dgm:pt>
    <dgm:pt modelId="{C88A30A7-C2C4-4E85-8217-9E617DD4FFCF}" type="pres">
      <dgm:prSet presAssocID="{252C4468-00DA-403E-A34B-F49A850E0F4F}" presName="thickLine" presStyleLbl="alignNode1" presStyleIdx="2" presStyleCnt="5"/>
      <dgm:spPr/>
    </dgm:pt>
    <dgm:pt modelId="{C08C26E0-1F10-4DF4-BED6-D37F93FE058E}" type="pres">
      <dgm:prSet presAssocID="{252C4468-00DA-403E-A34B-F49A850E0F4F}" presName="horz1" presStyleCnt="0"/>
      <dgm:spPr/>
    </dgm:pt>
    <dgm:pt modelId="{39D0F5BA-9701-4919-8DA3-6EB1693FB474}" type="pres">
      <dgm:prSet presAssocID="{252C4468-00DA-403E-A34B-F49A850E0F4F}" presName="tx1" presStyleLbl="revTx" presStyleIdx="2" presStyleCnt="5"/>
      <dgm:spPr/>
    </dgm:pt>
    <dgm:pt modelId="{6464C5B2-1A91-41C7-A97F-1859C98CFB1B}" type="pres">
      <dgm:prSet presAssocID="{252C4468-00DA-403E-A34B-F49A850E0F4F}" presName="vert1" presStyleCnt="0"/>
      <dgm:spPr/>
    </dgm:pt>
    <dgm:pt modelId="{79385077-9003-4B8A-9E21-870A7756E09C}" type="pres">
      <dgm:prSet presAssocID="{7F0B14CE-356B-472B-B7DF-78BFA6D11394}" presName="thickLine" presStyleLbl="alignNode1" presStyleIdx="3" presStyleCnt="5"/>
      <dgm:spPr/>
    </dgm:pt>
    <dgm:pt modelId="{0A502DF2-1E7B-4942-B1D6-3D4503574187}" type="pres">
      <dgm:prSet presAssocID="{7F0B14CE-356B-472B-B7DF-78BFA6D11394}" presName="horz1" presStyleCnt="0"/>
      <dgm:spPr/>
    </dgm:pt>
    <dgm:pt modelId="{5217A413-4C2A-4FEA-AEFE-AD85D18BB633}" type="pres">
      <dgm:prSet presAssocID="{7F0B14CE-356B-472B-B7DF-78BFA6D11394}" presName="tx1" presStyleLbl="revTx" presStyleIdx="3" presStyleCnt="5"/>
      <dgm:spPr/>
    </dgm:pt>
    <dgm:pt modelId="{4470011D-09BF-4EC4-8731-6CDE75AC74A0}" type="pres">
      <dgm:prSet presAssocID="{7F0B14CE-356B-472B-B7DF-78BFA6D11394}" presName="vert1" presStyleCnt="0"/>
      <dgm:spPr/>
    </dgm:pt>
    <dgm:pt modelId="{36A5506E-5807-422C-B76E-2C5782A9B18B}" type="pres">
      <dgm:prSet presAssocID="{E30D46DD-8F86-4BAA-AFD5-979C92DA452E}" presName="thickLine" presStyleLbl="alignNode1" presStyleIdx="4" presStyleCnt="5"/>
      <dgm:spPr/>
    </dgm:pt>
    <dgm:pt modelId="{4BD111F3-B68D-4D83-9BF2-A918E630BB22}" type="pres">
      <dgm:prSet presAssocID="{E30D46DD-8F86-4BAA-AFD5-979C92DA452E}" presName="horz1" presStyleCnt="0"/>
      <dgm:spPr/>
    </dgm:pt>
    <dgm:pt modelId="{6B6D76D0-DC41-477E-9276-762878007C0F}" type="pres">
      <dgm:prSet presAssocID="{E30D46DD-8F86-4BAA-AFD5-979C92DA452E}" presName="tx1" presStyleLbl="revTx" presStyleIdx="4" presStyleCnt="5"/>
      <dgm:spPr/>
    </dgm:pt>
    <dgm:pt modelId="{5B13B004-D759-42BE-9502-E832EDD5E665}" type="pres">
      <dgm:prSet presAssocID="{E30D46DD-8F86-4BAA-AFD5-979C92DA452E}" presName="vert1" presStyleCnt="0"/>
      <dgm:spPr/>
    </dgm:pt>
  </dgm:ptLst>
  <dgm:cxnLst>
    <dgm:cxn modelId="{92833A15-6B9D-448F-BCB5-C5FEFA45F6DF}" type="presOf" srcId="{7F0B14CE-356B-472B-B7DF-78BFA6D11394}" destId="{5217A413-4C2A-4FEA-AEFE-AD85D18BB633}" srcOrd="0" destOrd="0" presId="urn:microsoft.com/office/officeart/2008/layout/LinedList"/>
    <dgm:cxn modelId="{C3A8BB60-D064-4002-82C5-8183F8785623}" type="presOf" srcId="{252C4468-00DA-403E-A34B-F49A850E0F4F}" destId="{39D0F5BA-9701-4919-8DA3-6EB1693FB474}" srcOrd="0" destOrd="0" presId="urn:microsoft.com/office/officeart/2008/layout/LinedList"/>
    <dgm:cxn modelId="{73AF5861-9BFD-4555-8546-5729F0A44162}" srcId="{097A7601-4FA4-4CF8-9732-C2F61C79AF01}" destId="{E30D46DD-8F86-4BAA-AFD5-979C92DA452E}" srcOrd="4" destOrd="0" parTransId="{3591290F-0934-447E-99DA-2CB58A9728B5}" sibTransId="{A5CE8585-EF94-4199-AE26-5E0A84E1C908}"/>
    <dgm:cxn modelId="{1ED79443-8AB7-44BF-A733-AE278540FF4C}" srcId="{097A7601-4FA4-4CF8-9732-C2F61C79AF01}" destId="{252C4468-00DA-403E-A34B-F49A850E0F4F}" srcOrd="2" destOrd="0" parTransId="{982B3D68-17E3-4F8B-8C27-8ABBDC1158E3}" sibTransId="{CE98B428-0586-4BF6-94EB-9C751DCCF9D2}"/>
    <dgm:cxn modelId="{8A04907B-23EC-4D92-9F2F-2EB296FAA8D1}" type="presOf" srcId="{097A7601-4FA4-4CF8-9732-C2F61C79AF01}" destId="{08916370-DA38-474B-AE9A-0AB8CA290EA4}" srcOrd="0" destOrd="0" presId="urn:microsoft.com/office/officeart/2008/layout/LinedList"/>
    <dgm:cxn modelId="{ED956080-2478-4699-919C-9B7C53CCB4DC}" type="presOf" srcId="{E30D46DD-8F86-4BAA-AFD5-979C92DA452E}" destId="{6B6D76D0-DC41-477E-9276-762878007C0F}" srcOrd="0" destOrd="0" presId="urn:microsoft.com/office/officeart/2008/layout/LinedList"/>
    <dgm:cxn modelId="{36E6F687-8762-4D41-B255-A0235B387252}" srcId="{097A7601-4FA4-4CF8-9732-C2F61C79AF01}" destId="{7F0B14CE-356B-472B-B7DF-78BFA6D11394}" srcOrd="3" destOrd="0" parTransId="{4A45450D-CE12-46FA-B138-300B9CF9A773}" sibTransId="{543AE7A9-409B-4F96-92EF-D4E52454115F}"/>
    <dgm:cxn modelId="{28552193-B0F1-4D1B-B017-69BDB3D560EC}" type="presOf" srcId="{71C4145B-4354-4E8A-8872-8D6CCA05C94C}" destId="{233A446E-9C22-4E03-B7E0-9DE18C2C78C1}" srcOrd="0" destOrd="0" presId="urn:microsoft.com/office/officeart/2008/layout/LinedList"/>
    <dgm:cxn modelId="{2A69A89C-6BD9-4A8A-886D-3815A375CF18}" type="presOf" srcId="{ABE6B503-F3EA-44FB-84F5-C9FDC2D49D79}" destId="{FDE4C073-D59C-4039-8554-29FE6CA1564C}" srcOrd="0" destOrd="0" presId="urn:microsoft.com/office/officeart/2008/layout/LinedList"/>
    <dgm:cxn modelId="{782337B1-6739-4CA3-9A41-A4F48284B8D6}" srcId="{097A7601-4FA4-4CF8-9732-C2F61C79AF01}" destId="{ABE6B503-F3EA-44FB-84F5-C9FDC2D49D79}" srcOrd="1" destOrd="0" parTransId="{72027F53-849F-4EB6-AE6C-6D670B89DC79}" sibTransId="{42AA7AB7-5F41-4D2A-84D7-65FB0353DE1F}"/>
    <dgm:cxn modelId="{7D02EAC4-3339-4209-94B6-EDF75EF64CBD}" srcId="{097A7601-4FA4-4CF8-9732-C2F61C79AF01}" destId="{71C4145B-4354-4E8A-8872-8D6CCA05C94C}" srcOrd="0" destOrd="0" parTransId="{BCFF1A6B-4300-434A-AC34-57D2D182E72C}" sibTransId="{B04C0AA7-34F7-48E5-88AC-621FD98F7C69}"/>
    <dgm:cxn modelId="{A08ED9AD-34C4-4554-9D06-2BB38ECD882F}" type="presParOf" srcId="{08916370-DA38-474B-AE9A-0AB8CA290EA4}" destId="{7DB66162-8F96-448A-83C3-8CF6FECDD0C4}" srcOrd="0" destOrd="0" presId="urn:microsoft.com/office/officeart/2008/layout/LinedList"/>
    <dgm:cxn modelId="{B2F81CE8-8703-4805-8BE3-C7922B22A425}" type="presParOf" srcId="{08916370-DA38-474B-AE9A-0AB8CA290EA4}" destId="{9D41D968-166E-4B52-94CB-0B408413BA0E}" srcOrd="1" destOrd="0" presId="urn:microsoft.com/office/officeart/2008/layout/LinedList"/>
    <dgm:cxn modelId="{F340A5DA-C2AE-4BC6-8174-140DD2046681}" type="presParOf" srcId="{9D41D968-166E-4B52-94CB-0B408413BA0E}" destId="{233A446E-9C22-4E03-B7E0-9DE18C2C78C1}" srcOrd="0" destOrd="0" presId="urn:microsoft.com/office/officeart/2008/layout/LinedList"/>
    <dgm:cxn modelId="{9DB37142-819B-4FC4-A343-AB8C61670BF5}" type="presParOf" srcId="{9D41D968-166E-4B52-94CB-0B408413BA0E}" destId="{B1293192-8341-468C-AB3A-755F2DFE51F5}" srcOrd="1" destOrd="0" presId="urn:microsoft.com/office/officeart/2008/layout/LinedList"/>
    <dgm:cxn modelId="{23B7EADB-8189-4CBC-A450-1260A54EB894}" type="presParOf" srcId="{08916370-DA38-474B-AE9A-0AB8CA290EA4}" destId="{3F346632-A62E-43B2-B0DE-007520CE8BB1}" srcOrd="2" destOrd="0" presId="urn:microsoft.com/office/officeart/2008/layout/LinedList"/>
    <dgm:cxn modelId="{857078FE-326F-48DD-9E4B-6B086655F6FF}" type="presParOf" srcId="{08916370-DA38-474B-AE9A-0AB8CA290EA4}" destId="{87B509C1-7FB9-4CE1-A539-5D1C12EBE760}" srcOrd="3" destOrd="0" presId="urn:microsoft.com/office/officeart/2008/layout/LinedList"/>
    <dgm:cxn modelId="{80518489-68A1-4508-8418-9CB282A0A990}" type="presParOf" srcId="{87B509C1-7FB9-4CE1-A539-5D1C12EBE760}" destId="{FDE4C073-D59C-4039-8554-29FE6CA1564C}" srcOrd="0" destOrd="0" presId="urn:microsoft.com/office/officeart/2008/layout/LinedList"/>
    <dgm:cxn modelId="{6661BE6B-D5CC-406A-8396-EA17AC01E83C}" type="presParOf" srcId="{87B509C1-7FB9-4CE1-A539-5D1C12EBE760}" destId="{5039554B-19D6-496F-9308-8A203232AF27}" srcOrd="1" destOrd="0" presId="urn:microsoft.com/office/officeart/2008/layout/LinedList"/>
    <dgm:cxn modelId="{11CF7987-ACFF-4C9A-9853-60C2B2FAD7B3}" type="presParOf" srcId="{08916370-DA38-474B-AE9A-0AB8CA290EA4}" destId="{C88A30A7-C2C4-4E85-8217-9E617DD4FFCF}" srcOrd="4" destOrd="0" presId="urn:microsoft.com/office/officeart/2008/layout/LinedList"/>
    <dgm:cxn modelId="{DAA55806-3A1B-431A-81D5-A12B6D97E427}" type="presParOf" srcId="{08916370-DA38-474B-AE9A-0AB8CA290EA4}" destId="{C08C26E0-1F10-4DF4-BED6-D37F93FE058E}" srcOrd="5" destOrd="0" presId="urn:microsoft.com/office/officeart/2008/layout/LinedList"/>
    <dgm:cxn modelId="{499FBF92-6619-4D50-ABFD-CC7B54BE1B27}" type="presParOf" srcId="{C08C26E0-1F10-4DF4-BED6-D37F93FE058E}" destId="{39D0F5BA-9701-4919-8DA3-6EB1693FB474}" srcOrd="0" destOrd="0" presId="urn:microsoft.com/office/officeart/2008/layout/LinedList"/>
    <dgm:cxn modelId="{2AC733C5-6B38-44E0-A4FA-3325DBBF9365}" type="presParOf" srcId="{C08C26E0-1F10-4DF4-BED6-D37F93FE058E}" destId="{6464C5B2-1A91-41C7-A97F-1859C98CFB1B}" srcOrd="1" destOrd="0" presId="urn:microsoft.com/office/officeart/2008/layout/LinedList"/>
    <dgm:cxn modelId="{9C472C46-5F9A-4F53-BB02-986050609C5E}" type="presParOf" srcId="{08916370-DA38-474B-AE9A-0AB8CA290EA4}" destId="{79385077-9003-4B8A-9E21-870A7756E09C}" srcOrd="6" destOrd="0" presId="urn:microsoft.com/office/officeart/2008/layout/LinedList"/>
    <dgm:cxn modelId="{2EE307E0-66A7-4766-8F59-AAB1F62593E7}" type="presParOf" srcId="{08916370-DA38-474B-AE9A-0AB8CA290EA4}" destId="{0A502DF2-1E7B-4942-B1D6-3D4503574187}" srcOrd="7" destOrd="0" presId="urn:microsoft.com/office/officeart/2008/layout/LinedList"/>
    <dgm:cxn modelId="{DB4E3A2E-6980-4227-9311-B29668A3441A}" type="presParOf" srcId="{0A502DF2-1E7B-4942-B1D6-3D4503574187}" destId="{5217A413-4C2A-4FEA-AEFE-AD85D18BB633}" srcOrd="0" destOrd="0" presId="urn:microsoft.com/office/officeart/2008/layout/LinedList"/>
    <dgm:cxn modelId="{27F86F32-8AC6-42FC-8BE7-D38E24006604}" type="presParOf" srcId="{0A502DF2-1E7B-4942-B1D6-3D4503574187}" destId="{4470011D-09BF-4EC4-8731-6CDE75AC74A0}" srcOrd="1" destOrd="0" presId="urn:microsoft.com/office/officeart/2008/layout/LinedList"/>
    <dgm:cxn modelId="{6EB99186-5BB9-4704-B6D4-0E8027B22922}" type="presParOf" srcId="{08916370-DA38-474B-AE9A-0AB8CA290EA4}" destId="{36A5506E-5807-422C-B76E-2C5782A9B18B}" srcOrd="8" destOrd="0" presId="urn:microsoft.com/office/officeart/2008/layout/LinedList"/>
    <dgm:cxn modelId="{3FA6EC05-47B6-44FB-9B42-39F285BE1E6E}" type="presParOf" srcId="{08916370-DA38-474B-AE9A-0AB8CA290EA4}" destId="{4BD111F3-B68D-4D83-9BF2-A918E630BB22}" srcOrd="9" destOrd="0" presId="urn:microsoft.com/office/officeart/2008/layout/LinedList"/>
    <dgm:cxn modelId="{6AC5281F-2685-4204-AFB8-29BD82CEFE09}" type="presParOf" srcId="{4BD111F3-B68D-4D83-9BF2-A918E630BB22}" destId="{6B6D76D0-DC41-477E-9276-762878007C0F}" srcOrd="0" destOrd="0" presId="urn:microsoft.com/office/officeart/2008/layout/LinedList"/>
    <dgm:cxn modelId="{1DEF5230-3AEE-4C1A-AEDD-8CBF8BEB0A72}" type="presParOf" srcId="{4BD111F3-B68D-4D83-9BF2-A918E630BB22}" destId="{5B13B004-D759-42BE-9502-E832EDD5E6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C49103-7850-41E7-BEC6-78AB0D9709B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9150F7-6F54-4C90-9EB6-4E5111CEE60F}">
      <dgm:prSet/>
      <dgm:spPr/>
      <dgm:t>
        <a:bodyPr/>
        <a:lstStyle/>
        <a:p>
          <a:r>
            <a:rPr lang="hr-HR"/>
            <a:t>Za procjenu sličnosti rezultata u parnim uzorcima iz dvije lokacije (srednja nosna školjka (S)+ polip (P)) istog ispitanika, korišten je ICC2 i Bayesov formalizam</a:t>
          </a:r>
          <a:endParaRPr lang="en-US"/>
        </a:p>
      </dgm:t>
    </dgm:pt>
    <dgm:pt modelId="{3EFF3FB2-DF16-4C37-BECE-11B490E2C520}" type="parTrans" cxnId="{6BE3DADA-6EAC-4DA6-987D-DE90DB668C88}">
      <dgm:prSet/>
      <dgm:spPr/>
      <dgm:t>
        <a:bodyPr/>
        <a:lstStyle/>
        <a:p>
          <a:endParaRPr lang="en-US"/>
        </a:p>
      </dgm:t>
    </dgm:pt>
    <dgm:pt modelId="{59C97E5C-3A4C-45C2-B3BD-45BC020CDBAD}" type="sibTrans" cxnId="{6BE3DADA-6EAC-4DA6-987D-DE90DB668C88}">
      <dgm:prSet/>
      <dgm:spPr/>
      <dgm:t>
        <a:bodyPr/>
        <a:lstStyle/>
        <a:p>
          <a:endParaRPr lang="en-US"/>
        </a:p>
      </dgm:t>
    </dgm:pt>
    <dgm:pt modelId="{AF205255-D0E4-4583-9494-72C09DF4B120}">
      <dgm:prSet/>
      <dgm:spPr/>
      <dgm:t>
        <a:bodyPr/>
        <a:lstStyle/>
        <a:p>
          <a:r>
            <a:rPr lang="hr-HR"/>
            <a:t>Bayesov model - omogućava ocjenu povezanosti u realnijem okružju, unutar nesigurnosti procjene u konačnim uzorcima, kada je stvarna distribucija podataka nepoznata </a:t>
          </a:r>
          <a:endParaRPr lang="en-US"/>
        </a:p>
      </dgm:t>
    </dgm:pt>
    <dgm:pt modelId="{5E5F025D-18A9-4231-8B56-CFFA9D01183D}" type="parTrans" cxnId="{721690D8-7B72-4D16-B067-D7A4D786C66B}">
      <dgm:prSet/>
      <dgm:spPr/>
      <dgm:t>
        <a:bodyPr/>
        <a:lstStyle/>
        <a:p>
          <a:endParaRPr lang="en-US"/>
        </a:p>
      </dgm:t>
    </dgm:pt>
    <dgm:pt modelId="{A7FF103A-7B1D-4056-99C8-E803E260E062}" type="sibTrans" cxnId="{721690D8-7B72-4D16-B067-D7A4D786C66B}">
      <dgm:prSet/>
      <dgm:spPr/>
      <dgm:t>
        <a:bodyPr/>
        <a:lstStyle/>
        <a:p>
          <a:endParaRPr lang="en-US"/>
        </a:p>
      </dgm:t>
    </dgm:pt>
    <dgm:pt modelId="{780CE68F-8FEE-484D-AD7E-4612E3E8F99F}" type="pres">
      <dgm:prSet presAssocID="{35C49103-7850-41E7-BEC6-78AB0D9709BD}" presName="vert0" presStyleCnt="0">
        <dgm:presLayoutVars>
          <dgm:dir/>
          <dgm:animOne val="branch"/>
          <dgm:animLvl val="lvl"/>
        </dgm:presLayoutVars>
      </dgm:prSet>
      <dgm:spPr/>
    </dgm:pt>
    <dgm:pt modelId="{95E1CA30-E482-4666-BAFE-D425A508DC9A}" type="pres">
      <dgm:prSet presAssocID="{EE9150F7-6F54-4C90-9EB6-4E5111CEE60F}" presName="thickLine" presStyleLbl="alignNode1" presStyleIdx="0" presStyleCnt="2"/>
      <dgm:spPr/>
    </dgm:pt>
    <dgm:pt modelId="{06AD5B46-EBFA-4CA2-880B-A450D151C9DB}" type="pres">
      <dgm:prSet presAssocID="{EE9150F7-6F54-4C90-9EB6-4E5111CEE60F}" presName="horz1" presStyleCnt="0"/>
      <dgm:spPr/>
    </dgm:pt>
    <dgm:pt modelId="{8913B156-A97A-4F25-8A73-3F68D18EB79C}" type="pres">
      <dgm:prSet presAssocID="{EE9150F7-6F54-4C90-9EB6-4E5111CEE60F}" presName="tx1" presStyleLbl="revTx" presStyleIdx="0" presStyleCnt="2"/>
      <dgm:spPr/>
    </dgm:pt>
    <dgm:pt modelId="{67C84D6A-027D-403A-ADAB-34D0539B6B8C}" type="pres">
      <dgm:prSet presAssocID="{EE9150F7-6F54-4C90-9EB6-4E5111CEE60F}" presName="vert1" presStyleCnt="0"/>
      <dgm:spPr/>
    </dgm:pt>
    <dgm:pt modelId="{EC1503E9-1EC9-41A2-A5E9-7290F251DA8B}" type="pres">
      <dgm:prSet presAssocID="{AF205255-D0E4-4583-9494-72C09DF4B120}" presName="thickLine" presStyleLbl="alignNode1" presStyleIdx="1" presStyleCnt="2"/>
      <dgm:spPr/>
    </dgm:pt>
    <dgm:pt modelId="{655D3A94-359D-493D-897D-448A153D073B}" type="pres">
      <dgm:prSet presAssocID="{AF205255-D0E4-4583-9494-72C09DF4B120}" presName="horz1" presStyleCnt="0"/>
      <dgm:spPr/>
    </dgm:pt>
    <dgm:pt modelId="{7D6E18A1-CCCE-40D8-BE04-664AA7793995}" type="pres">
      <dgm:prSet presAssocID="{AF205255-D0E4-4583-9494-72C09DF4B120}" presName="tx1" presStyleLbl="revTx" presStyleIdx="1" presStyleCnt="2"/>
      <dgm:spPr/>
    </dgm:pt>
    <dgm:pt modelId="{CFAEEB1C-EEE0-496B-8639-A5CBF3AFA6A1}" type="pres">
      <dgm:prSet presAssocID="{AF205255-D0E4-4583-9494-72C09DF4B120}" presName="vert1" presStyleCnt="0"/>
      <dgm:spPr/>
    </dgm:pt>
  </dgm:ptLst>
  <dgm:cxnLst>
    <dgm:cxn modelId="{C1B9C5D2-A8A3-4FA7-AF75-7C9A53313A35}" type="presOf" srcId="{AF205255-D0E4-4583-9494-72C09DF4B120}" destId="{7D6E18A1-CCCE-40D8-BE04-664AA7793995}" srcOrd="0" destOrd="0" presId="urn:microsoft.com/office/officeart/2008/layout/LinedList"/>
    <dgm:cxn modelId="{721690D8-7B72-4D16-B067-D7A4D786C66B}" srcId="{35C49103-7850-41E7-BEC6-78AB0D9709BD}" destId="{AF205255-D0E4-4583-9494-72C09DF4B120}" srcOrd="1" destOrd="0" parTransId="{5E5F025D-18A9-4231-8B56-CFFA9D01183D}" sibTransId="{A7FF103A-7B1D-4056-99C8-E803E260E062}"/>
    <dgm:cxn modelId="{6BE3DADA-6EAC-4DA6-987D-DE90DB668C88}" srcId="{35C49103-7850-41E7-BEC6-78AB0D9709BD}" destId="{EE9150F7-6F54-4C90-9EB6-4E5111CEE60F}" srcOrd="0" destOrd="0" parTransId="{3EFF3FB2-DF16-4C37-BECE-11B490E2C520}" sibTransId="{59C97E5C-3A4C-45C2-B3BD-45BC020CDBAD}"/>
    <dgm:cxn modelId="{1619DBE1-EBE2-4E5D-8F9A-18C4287D215D}" type="presOf" srcId="{EE9150F7-6F54-4C90-9EB6-4E5111CEE60F}" destId="{8913B156-A97A-4F25-8A73-3F68D18EB79C}" srcOrd="0" destOrd="0" presId="urn:microsoft.com/office/officeart/2008/layout/LinedList"/>
    <dgm:cxn modelId="{7526D1F9-CB43-4E6A-8303-81C3005B8C85}" type="presOf" srcId="{35C49103-7850-41E7-BEC6-78AB0D9709BD}" destId="{780CE68F-8FEE-484D-AD7E-4612E3E8F99F}" srcOrd="0" destOrd="0" presId="urn:microsoft.com/office/officeart/2008/layout/LinedList"/>
    <dgm:cxn modelId="{5E781ABF-1DAB-46EF-A4C8-485F169B8014}" type="presParOf" srcId="{780CE68F-8FEE-484D-AD7E-4612E3E8F99F}" destId="{95E1CA30-E482-4666-BAFE-D425A508DC9A}" srcOrd="0" destOrd="0" presId="urn:microsoft.com/office/officeart/2008/layout/LinedList"/>
    <dgm:cxn modelId="{7E09E119-7111-4EB6-9910-473A1373C232}" type="presParOf" srcId="{780CE68F-8FEE-484D-AD7E-4612E3E8F99F}" destId="{06AD5B46-EBFA-4CA2-880B-A450D151C9DB}" srcOrd="1" destOrd="0" presId="urn:microsoft.com/office/officeart/2008/layout/LinedList"/>
    <dgm:cxn modelId="{7254859F-915A-480C-B05D-725F5751027D}" type="presParOf" srcId="{06AD5B46-EBFA-4CA2-880B-A450D151C9DB}" destId="{8913B156-A97A-4F25-8A73-3F68D18EB79C}" srcOrd="0" destOrd="0" presId="urn:microsoft.com/office/officeart/2008/layout/LinedList"/>
    <dgm:cxn modelId="{21ACF34A-5596-4AD2-9B22-40C9EE203EFB}" type="presParOf" srcId="{06AD5B46-EBFA-4CA2-880B-A450D151C9DB}" destId="{67C84D6A-027D-403A-ADAB-34D0539B6B8C}" srcOrd="1" destOrd="0" presId="urn:microsoft.com/office/officeart/2008/layout/LinedList"/>
    <dgm:cxn modelId="{1470E5EB-EB67-4699-8EDD-5DD8DF218660}" type="presParOf" srcId="{780CE68F-8FEE-484D-AD7E-4612E3E8F99F}" destId="{EC1503E9-1EC9-41A2-A5E9-7290F251DA8B}" srcOrd="2" destOrd="0" presId="urn:microsoft.com/office/officeart/2008/layout/LinedList"/>
    <dgm:cxn modelId="{DF24A4C7-AD1E-4EE7-B7DD-14FC9528A5AB}" type="presParOf" srcId="{780CE68F-8FEE-484D-AD7E-4612E3E8F99F}" destId="{655D3A94-359D-493D-897D-448A153D073B}" srcOrd="3" destOrd="0" presId="urn:microsoft.com/office/officeart/2008/layout/LinedList"/>
    <dgm:cxn modelId="{C7E9E512-C195-4720-B692-94865EE8C443}" type="presParOf" srcId="{655D3A94-359D-493D-897D-448A153D073B}" destId="{7D6E18A1-CCCE-40D8-BE04-664AA7793995}" srcOrd="0" destOrd="0" presId="urn:microsoft.com/office/officeart/2008/layout/LinedList"/>
    <dgm:cxn modelId="{5C2DD5A4-F019-4997-B112-FBD675D14850}" type="presParOf" srcId="{655D3A94-359D-493D-897D-448A153D073B}" destId="{CFAEEB1C-EEE0-496B-8639-A5CBF3AFA6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7BFD8-AB86-40F6-A119-DDF677536D65}">
      <dsp:nvSpPr>
        <dsp:cNvPr id="0" name=""/>
        <dsp:cNvSpPr/>
      </dsp:nvSpPr>
      <dsp:spPr>
        <a:xfrm>
          <a:off x="855" y="298980"/>
          <a:ext cx="4140369" cy="1642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Intranazalni kortikosteroidi (uz oralne kortikosteroide)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Hipertonične otopine / otopine na bazi morske vode</a:t>
          </a:r>
        </a:p>
      </dsp:txBody>
      <dsp:txXfrm>
        <a:off x="48954" y="347079"/>
        <a:ext cx="4044171" cy="1546037"/>
      </dsp:txXfrm>
    </dsp:sp>
    <dsp:sp modelId="{83DC4420-666D-477F-A474-5C92713DD285}">
      <dsp:nvSpPr>
        <dsp:cNvPr id="0" name=""/>
        <dsp:cNvSpPr/>
      </dsp:nvSpPr>
      <dsp:spPr>
        <a:xfrm>
          <a:off x="4371713" y="834291"/>
          <a:ext cx="488637" cy="57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4371713" y="948614"/>
        <a:ext cx="342046" cy="342967"/>
      </dsp:txXfrm>
    </dsp:sp>
    <dsp:sp modelId="{356E6563-22BF-49F7-BB72-2FE26DA5155C}">
      <dsp:nvSpPr>
        <dsp:cNvPr id="0" name=""/>
        <dsp:cNvSpPr/>
      </dsp:nvSpPr>
      <dsp:spPr>
        <a:xfrm>
          <a:off x="5063181" y="298980"/>
          <a:ext cx="2304891" cy="1642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Nema zadovoljavajućeg odgovora?</a:t>
          </a:r>
        </a:p>
      </dsp:txBody>
      <dsp:txXfrm>
        <a:off x="5111280" y="347079"/>
        <a:ext cx="2208693" cy="1546037"/>
      </dsp:txXfrm>
    </dsp:sp>
    <dsp:sp modelId="{11154BC4-D160-4CA3-AA15-B468077AB07C}">
      <dsp:nvSpPr>
        <dsp:cNvPr id="0" name=""/>
        <dsp:cNvSpPr/>
      </dsp:nvSpPr>
      <dsp:spPr>
        <a:xfrm>
          <a:off x="7598562" y="834291"/>
          <a:ext cx="488637" cy="57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7598562" y="948614"/>
        <a:ext cx="342046" cy="342967"/>
      </dsp:txXfrm>
    </dsp:sp>
    <dsp:sp modelId="{4892080E-13EA-4F3F-9229-46CF884B379C}">
      <dsp:nvSpPr>
        <dsp:cNvPr id="0" name=""/>
        <dsp:cNvSpPr/>
      </dsp:nvSpPr>
      <dsp:spPr>
        <a:xfrm>
          <a:off x="8290030" y="298980"/>
          <a:ext cx="2304891" cy="1642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Kirurško liječenje – FESS (</a:t>
          </a:r>
          <a:r>
            <a:rPr lang="hr-HR" sz="1700" i="1" kern="1200" dirty="0"/>
            <a:t>eng. functional endoscopic sinus </a:t>
          </a:r>
          <a:r>
            <a:rPr lang="hr-HR" sz="1700" i="1" kern="1200" dirty="0" err="1"/>
            <a:t>surgery</a:t>
          </a:r>
          <a:r>
            <a:rPr lang="hr-HR" sz="1700" kern="1200" dirty="0"/>
            <a:t>)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NESS</a:t>
          </a:r>
        </a:p>
      </dsp:txBody>
      <dsp:txXfrm>
        <a:off x="8338129" y="347079"/>
        <a:ext cx="2208693" cy="1546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66162-8F96-448A-83C3-8CF6FECDD0C4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A446E-9C22-4E03-B7E0-9DE18C2C78C1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latin typeface="Calibri Light" panose="020F0302020204030204"/>
            </a:rPr>
            <a:t>Za </a:t>
          </a:r>
          <a:r>
            <a:rPr lang="hr-HR" sz="1700" kern="1200" dirty="0"/>
            <a:t>modeliranje ovisnosti varijable odziva (</a:t>
          </a:r>
          <a:r>
            <a:rPr lang="hr-HR" sz="1700" kern="1200" dirty="0" err="1"/>
            <a:t>Yi</a:t>
          </a:r>
          <a:r>
            <a:rPr lang="hr-HR" sz="1700" kern="1200" dirty="0"/>
            <a:t>) o kategoričkim i omjernim prediktorima</a:t>
          </a:r>
          <a:r>
            <a:rPr lang="hr-HR" sz="1700" kern="1200" dirty="0">
              <a:latin typeface="Calibri Light" panose="020F0302020204030204"/>
            </a:rPr>
            <a:t> korišten je generalni linearni mješoviti model (GLMM)</a:t>
          </a:r>
          <a:endParaRPr lang="en-US" sz="1700" kern="1200" dirty="0">
            <a:latin typeface="Calibri Light" panose="020F0302020204030204"/>
          </a:endParaRPr>
        </a:p>
      </dsp:txBody>
      <dsp:txXfrm>
        <a:off x="0" y="531"/>
        <a:ext cx="10515600" cy="870055"/>
      </dsp:txXfrm>
    </dsp:sp>
    <dsp:sp modelId="{3F346632-A62E-43B2-B0DE-007520CE8BB1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4C073-D59C-4039-8554-29FE6CA1564C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latin typeface="Calibri Light" panose="020F0302020204030204"/>
            </a:rPr>
            <a:t>GLMM je fleksibilna </a:t>
          </a:r>
          <a:r>
            <a:rPr lang="hr-HR" sz="1700" kern="1200" dirty="0" err="1">
              <a:latin typeface="Calibri Light" panose="020F0302020204030204"/>
            </a:rPr>
            <a:t>parametrijska</a:t>
          </a:r>
          <a:r>
            <a:rPr lang="hr-HR" sz="1700" kern="1200" dirty="0">
              <a:latin typeface="Calibri Light" panose="020F0302020204030204"/>
            </a:rPr>
            <a:t> metoda koja omogućuje </a:t>
          </a:r>
          <a:r>
            <a:rPr lang="hr-HR" sz="1700" kern="1200" dirty="0" err="1">
              <a:latin typeface="Calibri Light" panose="020F0302020204030204"/>
            </a:rPr>
            <a:t>multifaktorijalni</a:t>
          </a:r>
          <a:r>
            <a:rPr lang="hr-HR" sz="1700" kern="1200" dirty="0">
              <a:latin typeface="Calibri Light" panose="020F0302020204030204"/>
            </a:rPr>
            <a:t>, hijerarhijski tretman fiksnih, slučajnih i ugniježđenih prediktora. Višerazinski</a:t>
          </a:r>
          <a:r>
            <a:rPr lang="hr-HR" sz="1700" kern="1200" dirty="0"/>
            <a:t> modeli osobito su pogodni za istraživanja u kojima su podatci za ispitanike organizirani na više razina</a:t>
          </a:r>
          <a:endParaRPr lang="hr-HR" sz="1700" kern="1200" dirty="0">
            <a:latin typeface="Calibri Light" panose="020F0302020204030204"/>
          </a:endParaRPr>
        </a:p>
      </dsp:txBody>
      <dsp:txXfrm>
        <a:off x="0" y="870586"/>
        <a:ext cx="10515600" cy="870055"/>
      </dsp:txXfrm>
    </dsp:sp>
    <dsp:sp modelId="{C88A30A7-C2C4-4E85-8217-9E617DD4FFCF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0F5BA-9701-4919-8DA3-6EB1693FB474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none" kern="1200" dirty="0">
              <a:latin typeface="Times New Roman"/>
              <a:cs typeface="Times New Roman"/>
            </a:rPr>
            <a:t>Za </a:t>
          </a:r>
          <a:r>
            <a:rPr lang="en-US" sz="1700" u="none" kern="1200" dirty="0" err="1">
              <a:latin typeface="Times New Roman"/>
              <a:cs typeface="Times New Roman"/>
            </a:rPr>
            <a:t>višerazinske</a:t>
          </a:r>
          <a:r>
            <a:rPr lang="en-US" sz="1700" u="none" kern="1200" dirty="0">
              <a:latin typeface="Times New Roman"/>
              <a:cs typeface="Times New Roman"/>
            </a:rPr>
            <a:t> </a:t>
          </a:r>
          <a:r>
            <a:rPr lang="en-US" sz="1700" u="none" kern="1200" dirty="0" err="1">
              <a:latin typeface="Times New Roman"/>
              <a:cs typeface="Times New Roman"/>
            </a:rPr>
            <a:t>faktore</a:t>
          </a:r>
          <a:r>
            <a:rPr lang="en-US" sz="1700" u="none" kern="1200" dirty="0">
              <a:latin typeface="Times New Roman"/>
              <a:cs typeface="Times New Roman"/>
            </a:rPr>
            <a:t> (</a:t>
          </a:r>
          <a:r>
            <a:rPr lang="en-US" sz="1700" u="none" kern="1200" dirty="0" err="1">
              <a:latin typeface="Times New Roman"/>
              <a:cs typeface="Times New Roman"/>
            </a:rPr>
            <a:t>spol</a:t>
          </a:r>
          <a:r>
            <a:rPr lang="en-US" sz="1700" u="none" kern="1200" dirty="0">
              <a:latin typeface="Times New Roman"/>
              <a:cs typeface="Times New Roman"/>
            </a:rPr>
            <a:t>, </a:t>
          </a:r>
          <a:r>
            <a:rPr lang="en-US" sz="1700" u="none" kern="1200" dirty="0" err="1">
              <a:latin typeface="Times New Roman"/>
              <a:cs typeface="Times New Roman"/>
            </a:rPr>
            <a:t>sijelo</a:t>
          </a:r>
          <a:r>
            <a:rPr lang="en-US" sz="1700" u="none" kern="1200" dirty="0">
              <a:latin typeface="Times New Roman"/>
              <a:cs typeface="Times New Roman"/>
            </a:rPr>
            <a:t>), post-hoc </a:t>
          </a:r>
          <a:r>
            <a:rPr lang="en-US" sz="1700" u="none" kern="1200" dirty="0" err="1">
              <a:latin typeface="Times New Roman"/>
              <a:cs typeface="Times New Roman"/>
            </a:rPr>
            <a:t>korekcija</a:t>
          </a:r>
          <a:r>
            <a:rPr lang="en-US" sz="1700" u="none" kern="1200" dirty="0">
              <a:latin typeface="Times New Roman"/>
              <a:cs typeface="Times New Roman"/>
            </a:rPr>
            <a:t> P-</a:t>
          </a:r>
          <a:r>
            <a:rPr lang="en-US" sz="1700" u="none" kern="1200" dirty="0" err="1">
              <a:latin typeface="Times New Roman"/>
              <a:cs typeface="Times New Roman"/>
            </a:rPr>
            <a:t>vrijednosti</a:t>
          </a:r>
          <a:r>
            <a:rPr lang="en-US" sz="1700" u="none" kern="1200" dirty="0">
              <a:latin typeface="Times New Roman"/>
              <a:cs typeface="Times New Roman"/>
            </a:rPr>
            <a:t> za </a:t>
          </a:r>
          <a:r>
            <a:rPr lang="en-US" sz="1700" u="none" kern="1200" dirty="0" err="1">
              <a:latin typeface="Times New Roman"/>
              <a:cs typeface="Times New Roman"/>
            </a:rPr>
            <a:t>broj</a:t>
          </a:r>
          <a:r>
            <a:rPr lang="en-US" sz="1700" u="none" kern="1200" dirty="0">
              <a:latin typeface="Times New Roman"/>
              <a:cs typeface="Times New Roman"/>
            </a:rPr>
            <a:t> </a:t>
          </a:r>
          <a:r>
            <a:rPr lang="en-US" sz="1700" u="none" kern="1200" dirty="0" err="1">
              <a:latin typeface="Times New Roman"/>
              <a:cs typeface="Times New Roman"/>
            </a:rPr>
            <a:t>parnih</a:t>
          </a:r>
          <a:r>
            <a:rPr lang="en-US" sz="1700" u="none" kern="1200" dirty="0">
              <a:latin typeface="Times New Roman"/>
              <a:cs typeface="Times New Roman"/>
            </a:rPr>
            <a:t> </a:t>
          </a:r>
          <a:r>
            <a:rPr lang="en-US" sz="1700" u="none" kern="1200" dirty="0" err="1">
              <a:latin typeface="Times New Roman"/>
              <a:cs typeface="Times New Roman"/>
            </a:rPr>
            <a:t>komparacija</a:t>
          </a:r>
          <a:r>
            <a:rPr lang="en-US" sz="1700" u="none" kern="1200" dirty="0">
              <a:latin typeface="Times New Roman"/>
              <a:cs typeface="Times New Roman"/>
            </a:rPr>
            <a:t> </a:t>
          </a:r>
          <a:r>
            <a:rPr lang="en-US" sz="1700" u="none" kern="1200" dirty="0" err="1">
              <a:latin typeface="Times New Roman"/>
              <a:cs typeface="Times New Roman"/>
            </a:rPr>
            <a:t>provedena</a:t>
          </a:r>
          <a:r>
            <a:rPr lang="en-US" sz="1700" u="none" kern="1200" dirty="0">
              <a:latin typeface="Times New Roman"/>
              <a:cs typeface="Times New Roman"/>
            </a:rPr>
            <a:t> je Tukey </a:t>
          </a:r>
          <a:r>
            <a:rPr lang="en-US" sz="1700" u="none" kern="1200" dirty="0" err="1">
              <a:latin typeface="Times New Roman"/>
              <a:cs typeface="Times New Roman"/>
            </a:rPr>
            <a:t>metodom</a:t>
          </a:r>
          <a:r>
            <a:rPr lang="en-US" sz="1700" u="none" kern="1200" dirty="0">
              <a:latin typeface="Times New Roman"/>
              <a:cs typeface="Times New Roman"/>
            </a:rPr>
            <a:t> </a:t>
          </a:r>
          <a:endParaRPr lang="hr-HR" sz="1700" kern="1200" dirty="0">
            <a:latin typeface="Calibri Light" panose="020F0302020204030204"/>
          </a:endParaRPr>
        </a:p>
      </dsp:txBody>
      <dsp:txXfrm>
        <a:off x="0" y="1740641"/>
        <a:ext cx="10515600" cy="870055"/>
      </dsp:txXfrm>
    </dsp:sp>
    <dsp:sp modelId="{79385077-9003-4B8A-9E21-870A7756E09C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7A413-4C2A-4FEA-AEFE-AD85D18BB633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ANCOVA - Za faktorske </a:t>
          </a:r>
          <a:r>
            <a:rPr lang="hr-HR" sz="1700" kern="1200" dirty="0" err="1"/>
            <a:t>kovarijate</a:t>
          </a:r>
          <a:r>
            <a:rPr lang="hr-HR" sz="1700" kern="1200" dirty="0"/>
            <a:t> poput proširenosti bolesti i prisustva eozinofila u </a:t>
          </a:r>
          <a:r>
            <a:rPr lang="hr-HR" sz="1700" kern="1200" dirty="0" err="1"/>
            <a:t>obrisku</a:t>
          </a:r>
          <a:r>
            <a:rPr lang="hr-HR" sz="1700" kern="1200" dirty="0"/>
            <a:t> nosa, učinak staničnih obilježja i genski izražaj modeliran je zasebno za svako sijelo sluznice nosne </a:t>
          </a:r>
          <a:r>
            <a:rPr lang="hr-HR" sz="1700" kern="1200" dirty="0" err="1"/>
            <a:t>šupljne</a:t>
          </a:r>
          <a:r>
            <a:rPr lang="hr-HR" sz="1700" kern="1200" dirty="0">
              <a:latin typeface="Calibri Light" panose="020F0302020204030204"/>
            </a:rPr>
            <a:t> </a:t>
          </a:r>
          <a:endParaRPr lang="en-US" sz="1700" kern="1200" dirty="0"/>
        </a:p>
      </dsp:txBody>
      <dsp:txXfrm>
        <a:off x="0" y="2610696"/>
        <a:ext cx="10515600" cy="870055"/>
      </dsp:txXfrm>
    </dsp:sp>
    <dsp:sp modelId="{36A5506E-5807-422C-B76E-2C5782A9B18B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D76D0-DC41-477E-9276-762878007C0F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latin typeface="Calibri Light" panose="020F0302020204030204"/>
            </a:rPr>
            <a:t>U tu svrhu, GLMM</a:t>
          </a:r>
          <a:r>
            <a:rPr lang="hr-HR" sz="1700" kern="1200" dirty="0"/>
            <a:t> </a:t>
          </a:r>
          <a:r>
            <a:rPr lang="hr-HR" sz="1700" kern="1200" dirty="0">
              <a:latin typeface="Calibri Light" panose="020F0302020204030204"/>
            </a:rPr>
            <a:t>je razdijeljen </a:t>
          </a:r>
          <a:r>
            <a:rPr lang="hr-HR" sz="1700" kern="1200" dirty="0"/>
            <a:t>na dva sijela (zasebno, polip (P) vs kontrola (C), sluznica SNŠ (S) vs (C)</a:t>
          </a:r>
          <a:endParaRPr lang="en-US" sz="1700" kern="1200" dirty="0"/>
        </a:p>
      </dsp:txBody>
      <dsp:txXfrm>
        <a:off x="0" y="3480751"/>
        <a:ext cx="10515600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1CA30-E482-4666-BAFE-D425A508DC9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3B156-A97A-4F25-8A73-3F68D18EB79C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Za procjenu sličnosti rezultata u parnim uzorcima iz dvije lokacije (srednja nosna školjka (S)+ polip (P)) istog ispitanika, korišten je ICC2 i Bayesov formalizam</a:t>
          </a:r>
          <a:endParaRPr lang="en-US" sz="3400" kern="1200"/>
        </a:p>
      </dsp:txBody>
      <dsp:txXfrm>
        <a:off x="0" y="0"/>
        <a:ext cx="10515600" cy="2175669"/>
      </dsp:txXfrm>
    </dsp:sp>
    <dsp:sp modelId="{EC1503E9-1EC9-41A2-A5E9-7290F251DA8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E18A1-CCCE-40D8-BE04-664AA7793995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Bayesov model - omogućava ocjenu povezanosti u realnijem okružju, unutar nesigurnosti procjene u konačnim uzorcima, kada je stvarna distribucija podataka nepoznata </a:t>
          </a:r>
          <a:endParaRPr lang="en-US" sz="3400" kern="1200"/>
        </a:p>
      </dsp:txBody>
      <dsp:txXfrm>
        <a:off x="0" y="2175669"/>
        <a:ext cx="105156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876B2-E591-400E-971A-F23D4D31A673}" type="datetimeFigureOut">
              <a:rPr lang="hr-HR" smtClean="0"/>
              <a:t>7.3.2024.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7240-6195-4DB8-BAA1-FBA29BA99E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86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7240-6195-4DB8-BAA1-FBA29BA99E1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00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9A65-D240-4EA7-8585-3D7E86B9BA36}" type="datetime1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4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6D0-CD44-4DE5-9C73-5FC1AB99B021}" type="datetime1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32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DC41-F55C-41FA-856C-A1DF9DD3DCCC}" type="datetime1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1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3B9C-4625-4CA4-AA58-557C26C7AC58}" type="datetime1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36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A213-C858-4105-976E-DB193637A358}" type="datetime1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9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AC1C-88CB-430D-AA9A-EB1770651324}" type="datetime1">
              <a:rPr lang="hr-HR" smtClean="0"/>
              <a:t>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30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7EE-7588-48C4-9507-1006C7C70E68}" type="datetime1">
              <a:rPr lang="hr-HR" smtClean="0"/>
              <a:t>7.3.2024.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44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8F4-AAC8-489D-83E8-EAA02B8912EB}" type="datetime1">
              <a:rPr lang="hr-HR" smtClean="0"/>
              <a:t>7.3.2024.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00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0BE6-04DA-48F1-83D9-8B0280A71205}" type="datetime1">
              <a:rPr lang="hr-HR" smtClean="0"/>
              <a:t>7.3.2024.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18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BC29-DA8A-4D0A-BD7F-25BB6BFD6307}" type="datetime1">
              <a:rPr lang="hr-HR" smtClean="0"/>
              <a:t>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22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5D6F-2074-45F3-83AD-5FCCDB6DC104}" type="datetime1">
              <a:rPr lang="hr-HR" smtClean="0"/>
              <a:t>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9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3C12-69E3-4291-BA7D-D9840D1642C6}" type="datetime1">
              <a:rPr lang="hr-HR" smtClean="0"/>
              <a:t>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Poslijediplomski interdisciplinarni doktorski studij ''Molekularne bioznanosti''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522B-1652-4D00-B632-BB0AA41961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9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193" y="914498"/>
            <a:ext cx="9144000" cy="3959749"/>
          </a:xfrm>
        </p:spPr>
        <p:txBody>
          <a:bodyPr>
            <a:normAutofit/>
          </a:bodyPr>
          <a:lstStyle/>
          <a:p>
            <a:r>
              <a:rPr lang="hr-HR" sz="3200" b="1" dirty="0"/>
              <a:t>Doprinos gama delta (</a:t>
            </a:r>
            <a:r>
              <a:rPr lang="el-GR" sz="3200" b="1" dirty="0"/>
              <a:t>γδ</a:t>
            </a:r>
            <a:r>
              <a:rPr lang="hr-HR" sz="3200" b="1" dirty="0"/>
              <a:t>) T limfocita u razvoju tipu 2 upale u sinonazalnoj sluznici oboljelih od kroničnog alergijskog rinosinuitisa s nosnom polipozom  </a:t>
            </a:r>
            <a:br>
              <a:rPr lang="hr-HR" sz="3200" dirty="0"/>
            </a:br>
            <a:br>
              <a:rPr lang="hr-HR" sz="3200" dirty="0"/>
            </a:br>
            <a:r>
              <a:rPr lang="hr-HR" sz="1800" dirty="0"/>
              <a:t>Poslijediplomski interdisciplinarni doktorski studij ‘’Molekularne bioznanosti’’</a:t>
            </a:r>
            <a:br>
              <a:rPr lang="hr-HR" sz="1800" dirty="0"/>
            </a:br>
            <a:r>
              <a:rPr lang="hr-HR" sz="1800" dirty="0"/>
              <a:t>Sveučilište J.J. Strossmayera u Osijeku</a:t>
            </a:r>
            <a:br>
              <a:rPr lang="hr-HR" sz="1800" dirty="0"/>
            </a:br>
            <a:r>
              <a:rPr lang="hr-HR" sz="1800" dirty="0"/>
              <a:t>Institut Ruđer Bošković Zagreb</a:t>
            </a:r>
            <a:br>
              <a:rPr lang="hr-HR" sz="1800" dirty="0"/>
            </a:br>
            <a:r>
              <a:rPr lang="hr-HR" sz="1800" dirty="0"/>
              <a:t>Sveučilište u Dubrovniku</a:t>
            </a:r>
            <a:br>
              <a:rPr lang="hr-HR" sz="2200" dirty="0"/>
            </a:br>
            <a:r>
              <a:rPr lang="hr-HR" sz="2000" b="1" dirty="0"/>
              <a:t>Javna obrana doktorskog rada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884" y="5216055"/>
            <a:ext cx="9144000" cy="1313953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hr-HR" dirty="0"/>
              <a:t>Stjepan Grga Milanković, dr.med</a:t>
            </a:r>
          </a:p>
          <a:p>
            <a:pPr algn="r"/>
            <a:r>
              <a:rPr lang="hr-HR" dirty="0"/>
              <a:t>Mentor 1: doc.dr.sc. Hrvoje Mihalj, dr.med</a:t>
            </a:r>
          </a:p>
          <a:p>
            <a:pPr algn="r"/>
            <a:r>
              <a:rPr lang="hr-HR" dirty="0"/>
              <a:t>Mentor 2: izv.prof.dr.sc. Stana Tokić, mag.biol.mol</a:t>
            </a:r>
          </a:p>
          <a:p>
            <a:pPr algn="r"/>
            <a:r>
              <a:rPr lang="hr-HR" dirty="0"/>
              <a:t>U Osijeku, 08. ožujka 2024.g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87" y="135989"/>
            <a:ext cx="4129582" cy="873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069" y="78877"/>
            <a:ext cx="1449822" cy="100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79" y="54926"/>
            <a:ext cx="1035528" cy="103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04" y="78877"/>
            <a:ext cx="1011577" cy="101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Gamma delta T-limfociti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2200"/>
              <a:t>Th2 adaptivni upalni odgovor </a:t>
            </a:r>
            <a:r>
              <a:rPr lang="hr-HR" sz="2200">
                <a:sym typeface="Wingdings" panose="05000000000000000000" pitchFamily="2" charset="2"/>
              </a:rPr>
              <a:t> najznačajniji u nastajanju nosne polipoze </a:t>
            </a:r>
          </a:p>
          <a:p>
            <a:r>
              <a:rPr lang="hr-HR" sz="2200"/>
              <a:t>5% ukupnih limfocita, 10-100% T limfocita koji naseljavaju mukozne i epitelne površine pluća, crijeva i kože</a:t>
            </a:r>
          </a:p>
          <a:p>
            <a:r>
              <a:rPr lang="hr-HR" sz="2200"/>
              <a:t>Potiču nastanak upale tipa 2 u brojnim bolestima te tkivnu infiltraciju</a:t>
            </a:r>
          </a:p>
          <a:p>
            <a:r>
              <a:rPr lang="hr-HR" sz="2200"/>
              <a:t>U sinonazalnoj sluznici oboljelih od eKRSsNP - zabilježena pojačana sekrecija i eozinofilnog kationskog proteina (ECP), kao i povećani udio </a:t>
            </a:r>
            <a:r>
              <a:rPr lang="el-GR" sz="2200"/>
              <a:t>γδ </a:t>
            </a:r>
            <a:r>
              <a:rPr lang="hr-HR" sz="2200"/>
              <a:t>T limfocita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142623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800" dirty="0" err="1"/>
              <a:t>Schilbach</a:t>
            </a:r>
            <a:r>
              <a:rPr lang="hr-HR" sz="800" dirty="0"/>
              <a:t>, K., </a:t>
            </a:r>
            <a:r>
              <a:rPr lang="hr-HR" sz="800" dirty="0" err="1"/>
              <a:t>Frommer</a:t>
            </a:r>
            <a:r>
              <a:rPr lang="hr-HR" sz="800" dirty="0"/>
              <a:t>, K., Meier, S., </a:t>
            </a:r>
            <a:r>
              <a:rPr lang="hr-HR" sz="800" dirty="0" err="1"/>
              <a:t>Handgretinger</a:t>
            </a:r>
            <a:r>
              <a:rPr lang="hr-HR" sz="800" dirty="0"/>
              <a:t>, R., &amp;</a:t>
            </a:r>
            <a:r>
              <a:rPr lang="hr-HR" sz="800" dirty="0" err="1"/>
              <a:t>amp</a:t>
            </a:r>
            <a:r>
              <a:rPr lang="hr-HR" sz="800" dirty="0"/>
              <a:t>; </a:t>
            </a:r>
            <a:r>
              <a:rPr lang="hr-HR" sz="800" dirty="0" err="1"/>
              <a:t>Eyrich</a:t>
            </a:r>
            <a:r>
              <a:rPr lang="hr-HR" sz="800" dirty="0"/>
              <a:t>, M. (2008). </a:t>
            </a:r>
            <a:r>
              <a:rPr lang="hr-HR" sz="800" dirty="0" err="1"/>
              <a:t>Immune</a:t>
            </a:r>
            <a:r>
              <a:rPr lang="hr-HR" sz="800" dirty="0"/>
              <a:t> </a:t>
            </a:r>
            <a:r>
              <a:rPr lang="hr-HR" sz="800" dirty="0" err="1"/>
              <a:t>Response</a:t>
            </a:r>
            <a:r>
              <a:rPr lang="hr-HR" sz="800" dirty="0"/>
              <a:t> </a:t>
            </a:r>
            <a:r>
              <a:rPr lang="hr-HR" sz="800" dirty="0" err="1"/>
              <a:t>of</a:t>
            </a:r>
            <a:r>
              <a:rPr lang="hr-HR" sz="800" dirty="0"/>
              <a:t> Human </a:t>
            </a:r>
            <a:r>
              <a:rPr lang="hr-HR" sz="800" dirty="0" err="1"/>
              <a:t>Propagated</a:t>
            </a:r>
            <a:r>
              <a:rPr lang="hr-HR" sz="800" dirty="0"/>
              <a:t> </a:t>
            </a:r>
            <a:r>
              <a:rPr lang="el-GR" sz="800" dirty="0"/>
              <a:t>γδ-</a:t>
            </a:r>
            <a:r>
              <a:rPr lang="hr-HR" sz="800" dirty="0"/>
              <a:t>T-</a:t>
            </a:r>
            <a:r>
              <a:rPr lang="hr-HR" sz="800" dirty="0" err="1"/>
              <a:t>Cells</a:t>
            </a:r>
            <a:r>
              <a:rPr lang="hr-HR" sz="800" dirty="0"/>
              <a:t> to </a:t>
            </a:r>
            <a:r>
              <a:rPr lang="hr-HR" sz="800" dirty="0" err="1"/>
              <a:t>Neuroblastoma</a:t>
            </a:r>
            <a:r>
              <a:rPr lang="hr-HR" sz="800" dirty="0"/>
              <a:t> </a:t>
            </a:r>
            <a:r>
              <a:rPr lang="hr-HR" sz="800" dirty="0" err="1"/>
              <a:t>Recommend</a:t>
            </a:r>
            <a:r>
              <a:rPr lang="hr-HR" sz="800" dirty="0"/>
              <a:t> </a:t>
            </a:r>
            <a:r>
              <a:rPr lang="hr-HR" sz="800" dirty="0" err="1"/>
              <a:t>the</a:t>
            </a:r>
            <a:r>
              <a:rPr lang="hr-HR" sz="800" dirty="0"/>
              <a:t> V</a:t>
            </a:r>
            <a:r>
              <a:rPr lang="el-GR" sz="800" dirty="0"/>
              <a:t>δ1+ </a:t>
            </a:r>
            <a:r>
              <a:rPr lang="hr-HR" sz="800" dirty="0" err="1"/>
              <a:t>Subset</a:t>
            </a:r>
            <a:r>
              <a:rPr lang="hr-HR" sz="800" dirty="0"/>
              <a:t> for </a:t>
            </a:r>
            <a:r>
              <a:rPr lang="el-GR" sz="800" dirty="0"/>
              <a:t>γδ-</a:t>
            </a:r>
            <a:r>
              <a:rPr lang="hr-HR" sz="800" dirty="0"/>
              <a:t>T-</a:t>
            </a:r>
            <a:r>
              <a:rPr lang="hr-HR" sz="800" dirty="0" err="1"/>
              <a:t>cell</a:t>
            </a:r>
            <a:r>
              <a:rPr lang="hr-HR" sz="800" dirty="0"/>
              <a:t>–</a:t>
            </a:r>
            <a:r>
              <a:rPr lang="hr-HR" sz="800" dirty="0" err="1"/>
              <a:t>based</a:t>
            </a:r>
            <a:r>
              <a:rPr lang="hr-HR" sz="800" dirty="0"/>
              <a:t> </a:t>
            </a:r>
            <a:r>
              <a:rPr lang="hr-HR" sz="800" dirty="0" err="1"/>
              <a:t>Immunotherapy</a:t>
            </a:r>
            <a:r>
              <a:rPr lang="hr-HR" sz="800" dirty="0"/>
              <a:t>. Journal </a:t>
            </a:r>
            <a:r>
              <a:rPr lang="hr-HR" sz="800" dirty="0" err="1"/>
              <a:t>of</a:t>
            </a:r>
            <a:r>
              <a:rPr lang="hr-HR" sz="800" dirty="0"/>
              <a:t> </a:t>
            </a:r>
            <a:r>
              <a:rPr lang="hr-HR" sz="800" dirty="0" err="1"/>
              <a:t>Immunotherapy</a:t>
            </a:r>
            <a:r>
              <a:rPr lang="hr-HR" sz="800" dirty="0"/>
              <a:t>, 31(9), 896–905.</a:t>
            </a:r>
            <a:endParaRPr lang="hr-HR" sz="800"/>
          </a:p>
        </p:txBody>
      </p:sp>
      <p:sp>
        <p:nvSpPr>
          <p:cNvPr id="5" name="Rectangle 4"/>
          <p:cNvSpPr/>
          <p:nvPr/>
        </p:nvSpPr>
        <p:spPr>
          <a:xfrm>
            <a:off x="838200" y="6481177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800" dirty="0"/>
              <a:t> </a:t>
            </a:r>
            <a:r>
              <a:rPr lang="hr-HR" sz="800" dirty="0" err="1"/>
              <a:t>Xia</a:t>
            </a:r>
            <a:r>
              <a:rPr lang="hr-HR" sz="800" dirty="0"/>
              <a:t> L, Zhiyuan W, Lihong C, Xiaohong C, Luoying Y, Xiaoping L, Shuaixiang L, Jiancong H, Zizhen H, Xifu W, Joseph AB, Song GZ, Gehua Z; </a:t>
            </a:r>
            <a:r>
              <a:rPr lang="el-GR" sz="800" dirty="0"/>
              <a:t>γδ</a:t>
            </a:r>
            <a:r>
              <a:rPr lang="hr-HR" sz="800" dirty="0"/>
              <a:t>T cells contribute to type 2 inflammatory profiles in eosinophilic chronic rhinosinusitis with nasal polyps. Clin Sci (Lond) 29 November 2019; 133 (22): 2301–2315. </a:t>
            </a:r>
            <a:endParaRPr lang="hr-HR" sz="800"/>
          </a:p>
        </p:txBody>
      </p:sp>
    </p:spTree>
    <p:extLst>
      <p:ext uri="{BB962C8B-B14F-4D97-AF65-F5344CB8AC3E}">
        <p14:creationId xmlns:p14="http://schemas.microsoft.com/office/powerpoint/2010/main" val="409666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2200"/>
              <a:t>Metaloproteinaze (MMP) i njihovi tkivni inhibitori (TIMPs) - važna uloga u održavanju homeostaze izvanstaničnog matriksa</a:t>
            </a:r>
          </a:p>
          <a:p>
            <a:r>
              <a:rPr lang="hr-HR" sz="2200"/>
              <a:t>Prekomjerna degradacija izvanstaničnog matriksa može biti posljedica neravnoteže između aktivnosti MMP i TIMPs </a:t>
            </a:r>
            <a:endParaRPr lang="hr-HR" sz="2200">
              <a:sym typeface="Wingdings" panose="05000000000000000000" pitchFamily="2" charset="2"/>
            </a:endParaRPr>
          </a:p>
          <a:p>
            <a:r>
              <a:rPr lang="hr-HR" sz="2200"/>
              <a:t>CCR3 - receptor za eozinofilnu migraciju izražen na mastocitima, bazofilima i podtipu T limfocita sa Th2 citokinskim profilom </a:t>
            </a:r>
            <a:r>
              <a:rPr lang="hr-HR" sz="2200">
                <a:sym typeface="Wingdings" panose="05000000000000000000" pitchFamily="2" charset="2"/>
              </a:rPr>
              <a:t> pojačan</a:t>
            </a:r>
            <a:r>
              <a:rPr lang="hr-HR" sz="2200"/>
              <a:t> izražaj CCR3 u tkivu nosnog polipa u odnosu na zdravu nosnu sluznicu</a:t>
            </a:r>
          </a:p>
          <a:p>
            <a:r>
              <a:rPr lang="hr-HR" sz="2200"/>
              <a:t>Izražaj GATA3 diferencira upalni odgovor u Th2, potiče  ekspresiju IL-5 i IL-13</a:t>
            </a:r>
          </a:p>
          <a:p>
            <a:endParaRPr lang="hr-HR" sz="2200"/>
          </a:p>
          <a:p>
            <a:endParaRPr lang="hr-HR" sz="2200"/>
          </a:p>
          <a:p>
            <a:endParaRPr lang="hr-HR" sz="2200"/>
          </a:p>
          <a:p>
            <a:endParaRPr lang="hr-HR" sz="2200"/>
          </a:p>
        </p:txBody>
      </p:sp>
      <p:sp>
        <p:nvSpPr>
          <p:cNvPr id="6" name="Rectangle 5"/>
          <p:cNvSpPr/>
          <p:nvPr/>
        </p:nvSpPr>
        <p:spPr>
          <a:xfrm>
            <a:off x="838200" y="6176963"/>
            <a:ext cx="105156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800" dirty="0"/>
              <a:t> </a:t>
            </a:r>
            <a:r>
              <a:rPr lang="hr-HR" sz="800" dirty="0" err="1"/>
              <a:t>Fundová</a:t>
            </a:r>
            <a:r>
              <a:rPr lang="hr-HR" sz="800" dirty="0"/>
              <a:t> P, Funda D, Kovář D, Holý R, Navara M, Tlaskalová-Hogenová H. Increased expression of chemokine receptors CCR1 and CCR3 in nasal polyps: molecular basis for recruitment of the granulocyte infiltrate. Folia Microbiologica. 2012;58(3):219-224.</a:t>
            </a:r>
            <a:endParaRPr lang="hr-HR" sz="800"/>
          </a:p>
          <a:p>
            <a:pPr>
              <a:spcAft>
                <a:spcPts val="600"/>
              </a:spcAft>
            </a:pPr>
            <a:r>
              <a:rPr lang="hr-HR" sz="800" dirty="0"/>
              <a:t> </a:t>
            </a:r>
            <a:r>
              <a:rPr lang="en-US" sz="800" dirty="0"/>
              <a:t>Zhu, J., Yamane, H., Cote-Sierra, J., </a:t>
            </a:r>
            <a:r>
              <a:rPr lang="en-US" sz="800" dirty="0" err="1"/>
              <a:t>Guo</a:t>
            </a:r>
            <a:r>
              <a:rPr lang="en-US" sz="800" dirty="0"/>
              <a:t>, L., &amp; Paul, W. E. (2006). GATA-3 promotes Th2 responses through three different mechanisms: induction of Th2 cytokine production, selective growth of Th2 cells and inhibition of Th1 cell-specific factors. Cell Research, 16(1), 3–10.</a:t>
            </a:r>
            <a:endParaRPr lang="hr-HR" sz="800"/>
          </a:p>
        </p:txBody>
      </p:sp>
    </p:spTree>
    <p:extLst>
      <p:ext uri="{BB962C8B-B14F-4D97-AF65-F5344CB8AC3E}">
        <p14:creationId xmlns:p14="http://schemas.microsoft.com/office/powerpoint/2010/main" val="225181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Ciljevi istraživanja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2AF151-BF8B-1A44-FD16-09E4C36F1A94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1. Odrediti udio γδ T-limfocita i njihovih subpopulacija (Vδ1+ Vδ2- , Vδ1- Vδ2+, Vδ1- Vδ2- ) u sluznici srednje nosne školjke i nosnog polipa oboljelih od eKRSsNP te usporediti s udjelom istih staničnih populacija u sluznici srednje nosne školjke kontrolnih ispitanika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2. Ispitati povezanost kliničkih pokazatelja težine bolesti (udio eozinofila u sluznici nosa, ukupni IgE,  Lund Mackeyjeva i Malmova klasifikacija), biokemijskih upalnih biljega (hsCRP) te kvalitete života (SNOT-22), s tkivnim udjelima i fenotipom γδT vrsta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3. U populaciji mononuklearnih stanica izoliranih iz nosnih polipa i srednje nosne školjke eKRSsNP oboljelih i kontrolnih ispitanika, istražiti i usporediti izražaj i zastupljenost Vδ1, Vδ2, Vδ3 mRNA, transkripcijski profil gena u kontroli razvoja imunosnog odgovora tipa 2 (IL-4, IL-13, GATA3, CCR3 i MMP7).</a:t>
            </a:r>
          </a:p>
        </p:txBody>
      </p:sp>
    </p:spTree>
    <p:extLst>
      <p:ext uri="{BB962C8B-B14F-4D97-AF65-F5344CB8AC3E}">
        <p14:creationId xmlns:p14="http://schemas.microsoft.com/office/powerpoint/2010/main" val="179499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Hipoteza istraživanja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2200"/>
              <a:t>Tkivni udjeli i fenotip </a:t>
            </a:r>
            <a:r>
              <a:rPr lang="el-GR" sz="2200"/>
              <a:t>γδ</a:t>
            </a:r>
            <a:r>
              <a:rPr lang="hr-HR" sz="2200"/>
              <a:t> T-limfocita, kao i promjene transkripcijskog profila gena vezanih uz razvoj imunosnog odgovora tipa 2 perifernih mononuklearnih stanica u sinonazalnoj sluznici i nosnim polipima oboljelih od eKRSsNP, značajno se razlikuju u odnosu na kontrolnu skupinu ispitanika</a:t>
            </a:r>
          </a:p>
          <a:p>
            <a:r>
              <a:rPr lang="hr-HR" sz="2200"/>
              <a:t>Isti koreliraju s promjenama u udjelu perifernih i tkivnih eozinofila, upalnim biokemijskim biljezima i kliničkim pokazateljima težine bolesti</a:t>
            </a:r>
          </a:p>
          <a:p>
            <a:endParaRPr lang="hr-HR" sz="2200"/>
          </a:p>
        </p:txBody>
      </p:sp>
    </p:spTree>
    <p:extLst>
      <p:ext uri="{BB962C8B-B14F-4D97-AF65-F5344CB8AC3E}">
        <p14:creationId xmlns:p14="http://schemas.microsoft.com/office/powerpoint/2010/main" val="198046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Materijali i metode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700"/>
              <a:t>1. Bolesnici i klinička evaluacija proširenosti eKRSsNP</a:t>
            </a:r>
          </a:p>
          <a:p>
            <a:pPr marL="0" indent="0">
              <a:buNone/>
            </a:pPr>
            <a:r>
              <a:rPr lang="hr-HR" sz="1700"/>
              <a:t>2. Laboratorijska obrada ispitanika i uzoraka (alergološka obrada, hsCRP, endoskopija nosa, CT PNŠ, SNOT22)</a:t>
            </a:r>
          </a:p>
          <a:p>
            <a:pPr marL="0" indent="0">
              <a:buNone/>
            </a:pPr>
            <a:r>
              <a:rPr lang="hr-HR" sz="1700"/>
              <a:t>3. Uzorkovanje tkiva sinonazalne sluznice i nosnog polipa</a:t>
            </a:r>
          </a:p>
          <a:p>
            <a:pPr marL="0" indent="0">
              <a:buNone/>
            </a:pPr>
            <a:r>
              <a:rPr lang="hr-HR" sz="1700"/>
              <a:t>4. Izolacija i kriokonzervacija mononuklearnih stanica iz tkiva</a:t>
            </a:r>
          </a:p>
          <a:p>
            <a:pPr marL="0" indent="0">
              <a:buNone/>
            </a:pPr>
            <a:r>
              <a:rPr lang="hr-HR" sz="1700"/>
              <a:t>5. Imunofenotipizacija ɣ</a:t>
            </a:r>
            <a:r>
              <a:rPr lang="el-GR" sz="1700"/>
              <a:t>δ </a:t>
            </a:r>
            <a:r>
              <a:rPr lang="hr-HR" sz="1700"/>
              <a:t>T-limfocita metodom protočne citometrije</a:t>
            </a:r>
          </a:p>
          <a:p>
            <a:pPr marL="0" indent="0">
              <a:buNone/>
            </a:pPr>
            <a:r>
              <a:rPr lang="hr-HR" sz="1700"/>
              <a:t>6. Izolacija i mjerenje ukupne RNA iz tkivnih mononuklearnih stanica</a:t>
            </a:r>
          </a:p>
          <a:p>
            <a:pPr marL="0" indent="0">
              <a:buNone/>
            </a:pPr>
            <a:r>
              <a:rPr lang="hr-HR" sz="1700"/>
              <a:t>7. Kvantitativna analiza transkriptoma mononuklearnih stanica izoliranih iz sinonazalne sluznice i nosnog polipa primjenom lančane reakcije polimerazom u stvarnom vremenu (real-time qPCR)</a:t>
            </a:r>
          </a:p>
          <a:p>
            <a:pPr marL="0" indent="0">
              <a:buNone/>
            </a:pPr>
            <a:r>
              <a:rPr lang="hr-HR" sz="1700"/>
              <a:t>8. Uzorkovanje obrisaka sluznice sinusa i nosne šupljine za mikrobiološku analizu i patohistološka analiza na prisutnost eozinofila u uzorcima sluznice srednje nosne školjke i nosnog polipa</a:t>
            </a:r>
          </a:p>
          <a:p>
            <a:pPr marL="0" indent="0">
              <a:buNone/>
            </a:pPr>
            <a:r>
              <a:rPr lang="hr-HR" sz="1700"/>
              <a:t>9. Statističke metode</a:t>
            </a:r>
          </a:p>
          <a:p>
            <a:pPr marL="0" indent="0">
              <a:buNone/>
            </a:pPr>
            <a:endParaRPr lang="hr-HR" sz="1700"/>
          </a:p>
          <a:p>
            <a:pPr marL="0" indent="0">
              <a:buNone/>
            </a:pPr>
            <a:endParaRPr lang="hr-HR" sz="1700"/>
          </a:p>
        </p:txBody>
      </p:sp>
    </p:spTree>
    <p:extLst>
      <p:ext uri="{BB962C8B-B14F-4D97-AF65-F5344CB8AC3E}">
        <p14:creationId xmlns:p14="http://schemas.microsoft.com/office/powerpoint/2010/main" val="134753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FD2BC1-0464-4D5F-9516-6174430A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Klinička obrada i evaluacija proširenosti eKRSsNP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73A7F4B3-D459-4D4C-AA32-881B9F395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Demografski podatci</a:t>
            </a:r>
          </a:p>
          <a:p>
            <a:r>
              <a:rPr lang="en-US" sz="2200"/>
              <a:t>Test na inhalacijske i nutritivne alergene</a:t>
            </a:r>
          </a:p>
          <a:p>
            <a:r>
              <a:rPr lang="en-US" sz="2200"/>
              <a:t>IgE</a:t>
            </a:r>
          </a:p>
          <a:p>
            <a:r>
              <a:rPr lang="en-US" sz="2200"/>
              <a:t>hsCRP</a:t>
            </a:r>
          </a:p>
          <a:p>
            <a:r>
              <a:rPr lang="en-US" sz="2200"/>
              <a:t>Citološka obrada – bris nosa na eozinofile</a:t>
            </a:r>
          </a:p>
          <a:p>
            <a:r>
              <a:rPr lang="en-US" sz="2200"/>
              <a:t>Upitnik – SNOT 22</a:t>
            </a:r>
          </a:p>
          <a:p>
            <a:endParaRPr lang="en-US" sz="2200"/>
          </a:p>
          <a:p>
            <a:endParaRPr lang="en-US" sz="2200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89DA0A6B-B8AE-4CA4-A113-295DE74CE6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5884" y="601133"/>
            <a:ext cx="3934049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40" y="307493"/>
            <a:ext cx="10816676" cy="754374"/>
          </a:xfrm>
        </p:spPr>
        <p:txBody>
          <a:bodyPr>
            <a:normAutofit/>
          </a:bodyPr>
          <a:lstStyle/>
          <a:p>
            <a:r>
              <a:rPr lang="hr-HR" dirty="0"/>
              <a:t>Klinička evaluacija proširenosti </a:t>
            </a:r>
            <a:r>
              <a:rPr lang="hr-HR" dirty="0" err="1"/>
              <a:t>eKRSsNP</a:t>
            </a: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1AB56B5-B124-4189-92C7-766818574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50" y="1960180"/>
            <a:ext cx="5157787" cy="582271"/>
          </a:xfrm>
        </p:spPr>
        <p:txBody>
          <a:bodyPr/>
          <a:lstStyle/>
          <a:p>
            <a:r>
              <a:rPr lang="hr-HR" dirty="0"/>
              <a:t>Endoskopski pregled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D46F8543-7E5D-4331-B184-7D36CF1EC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25286" y="1681163"/>
            <a:ext cx="3972766" cy="823912"/>
          </a:xfrm>
        </p:spPr>
        <p:txBody>
          <a:bodyPr/>
          <a:lstStyle/>
          <a:p>
            <a:r>
              <a:rPr lang="hr-HR" dirty="0"/>
              <a:t>CT </a:t>
            </a:r>
            <a:r>
              <a:rPr lang="hr-HR" dirty="0" err="1"/>
              <a:t>paranazalnih</a:t>
            </a:r>
            <a:r>
              <a:rPr lang="hr-HR" dirty="0"/>
              <a:t> sinusa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AF139689-EE6A-4D78-BE5B-50C67456DF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75" y="2620479"/>
            <a:ext cx="5183188" cy="3490885"/>
          </a:xfrm>
        </p:spPr>
      </p:pic>
      <p:pic>
        <p:nvPicPr>
          <p:cNvPr id="2050" name="Picture 2" descr="Rhinosinusitis: Developing guidance for clinical trials - ScienceDirect">
            <a:extLst>
              <a:ext uri="{FF2B5EF4-FFF2-40B4-BE49-F238E27FC236}">
                <a16:creationId xmlns:a16="http://schemas.microsoft.com/office/drawing/2014/main" id="{40C175F5-016F-42C4-A334-CEBA7B95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73" y="3467258"/>
            <a:ext cx="3212610" cy="17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zervirano mjesto teksta 3">
            <a:extLst>
              <a:ext uri="{FF2B5EF4-FFF2-40B4-BE49-F238E27FC236}">
                <a16:creationId xmlns:a16="http://schemas.microsoft.com/office/drawing/2014/main" id="{094C4558-9AF0-4438-A5C5-8CC8BECFC39D}"/>
              </a:ext>
            </a:extLst>
          </p:cNvPr>
          <p:cNvSpPr txBox="1">
            <a:spLocks/>
          </p:cNvSpPr>
          <p:nvPr/>
        </p:nvSpPr>
        <p:spPr>
          <a:xfrm>
            <a:off x="3485230" y="2038208"/>
            <a:ext cx="2651496" cy="582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err="1"/>
              <a:t>Malm</a:t>
            </a:r>
            <a:r>
              <a:rPr lang="hr-HR" dirty="0"/>
              <a:t> </a:t>
            </a:r>
            <a:r>
              <a:rPr lang="hr-HR" dirty="0" err="1"/>
              <a:t>score</a:t>
            </a:r>
            <a:endParaRPr lang="hr-HR" dirty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C9CCA56-1028-437F-BFED-10DCD8313394}"/>
              </a:ext>
            </a:extLst>
          </p:cNvPr>
          <p:cNvSpPr/>
          <p:nvPr/>
        </p:nvSpPr>
        <p:spPr>
          <a:xfrm>
            <a:off x="288737" y="6314423"/>
            <a:ext cx="11589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/>
              <a:t>Slika ‘’</a:t>
            </a:r>
            <a:r>
              <a:rPr lang="hr-HR" sz="800" dirty="0" err="1"/>
              <a:t>Malm</a:t>
            </a:r>
            <a:r>
              <a:rPr lang="hr-HR" sz="800" dirty="0"/>
              <a:t> </a:t>
            </a:r>
            <a:r>
              <a:rPr lang="hr-HR" sz="800" dirty="0" err="1"/>
              <a:t>score</a:t>
            </a:r>
            <a:r>
              <a:rPr lang="hr-HR" sz="800" dirty="0"/>
              <a:t>’’ preuzeta s:  </a:t>
            </a:r>
            <a:r>
              <a:rPr lang="hr-HR" sz="800" dirty="0" err="1"/>
              <a:t>Meltzer</a:t>
            </a:r>
            <a:r>
              <a:rPr lang="hr-HR" sz="800" dirty="0"/>
              <a:t> EO, </a:t>
            </a:r>
            <a:r>
              <a:rPr lang="hr-HR" sz="800" dirty="0" err="1"/>
              <a:t>Hamilos</a:t>
            </a:r>
            <a:r>
              <a:rPr lang="hr-HR" sz="800" dirty="0"/>
              <a:t> DL, </a:t>
            </a:r>
            <a:r>
              <a:rPr lang="hr-HR" sz="800" dirty="0" err="1"/>
              <a:t>Hadley</a:t>
            </a:r>
            <a:r>
              <a:rPr lang="hr-HR" sz="800" dirty="0"/>
              <a:t> JA, Lanza DC, </a:t>
            </a:r>
            <a:r>
              <a:rPr lang="hr-HR" sz="800" dirty="0" err="1"/>
              <a:t>Marple</a:t>
            </a:r>
            <a:r>
              <a:rPr lang="hr-HR" sz="800" dirty="0"/>
              <a:t> BF, </a:t>
            </a:r>
            <a:r>
              <a:rPr lang="hr-HR" sz="800" dirty="0" err="1"/>
              <a:t>Nicklas</a:t>
            </a:r>
            <a:r>
              <a:rPr lang="hr-HR" sz="800" dirty="0"/>
              <a:t> RA, </a:t>
            </a:r>
            <a:r>
              <a:rPr lang="hr-HR" sz="800" dirty="0" err="1"/>
              <a:t>Adinoff</a:t>
            </a:r>
            <a:r>
              <a:rPr lang="hr-HR" sz="800" dirty="0"/>
              <a:t> AD, </a:t>
            </a:r>
            <a:r>
              <a:rPr lang="hr-HR" sz="800" dirty="0" err="1"/>
              <a:t>Bachert</a:t>
            </a:r>
            <a:r>
              <a:rPr lang="hr-HR" sz="800" dirty="0"/>
              <a:t> C, </a:t>
            </a:r>
            <a:r>
              <a:rPr lang="hr-HR" sz="800" dirty="0" err="1"/>
              <a:t>Borish</a:t>
            </a:r>
            <a:r>
              <a:rPr lang="hr-HR" sz="800" dirty="0"/>
              <a:t> L, </a:t>
            </a:r>
            <a:r>
              <a:rPr lang="hr-HR" sz="800" dirty="0" err="1"/>
              <a:t>Chinchilli</a:t>
            </a:r>
            <a:r>
              <a:rPr lang="hr-HR" sz="800" dirty="0"/>
              <a:t> VM, </a:t>
            </a:r>
            <a:r>
              <a:rPr lang="hr-HR" sz="800" dirty="0" err="1"/>
              <a:t>Danzig</a:t>
            </a:r>
            <a:r>
              <a:rPr lang="hr-HR" sz="800" dirty="0"/>
              <a:t> MR, </a:t>
            </a:r>
            <a:r>
              <a:rPr lang="hr-HR" sz="800" dirty="0" err="1"/>
              <a:t>Ferguson</a:t>
            </a:r>
            <a:r>
              <a:rPr lang="hr-HR" sz="800" dirty="0"/>
              <a:t> BJ, </a:t>
            </a:r>
            <a:r>
              <a:rPr lang="hr-HR" sz="800" dirty="0" err="1"/>
              <a:t>Fokkens</a:t>
            </a:r>
            <a:r>
              <a:rPr lang="hr-HR" sz="800" dirty="0"/>
              <a:t> WJ, Jenkins SG, </a:t>
            </a:r>
            <a:r>
              <a:rPr lang="hr-HR" sz="800" dirty="0" err="1"/>
              <a:t>Lund</a:t>
            </a:r>
            <a:r>
              <a:rPr lang="hr-HR" sz="800" dirty="0"/>
              <a:t> VJ, </a:t>
            </a:r>
            <a:r>
              <a:rPr lang="hr-HR" sz="800" dirty="0" err="1"/>
              <a:t>Mafee</a:t>
            </a:r>
            <a:r>
              <a:rPr lang="hr-HR" sz="800" dirty="0"/>
              <a:t> MF, </a:t>
            </a:r>
            <a:r>
              <a:rPr lang="hr-HR" sz="800" dirty="0" err="1"/>
              <a:t>Naclerio</a:t>
            </a:r>
            <a:r>
              <a:rPr lang="hr-HR" sz="800" dirty="0"/>
              <a:t> RM, </a:t>
            </a:r>
            <a:r>
              <a:rPr lang="hr-HR" sz="800" dirty="0" err="1"/>
              <a:t>Pawankar</a:t>
            </a:r>
            <a:r>
              <a:rPr lang="hr-HR" sz="800" dirty="0"/>
              <a:t> R, </a:t>
            </a:r>
            <a:r>
              <a:rPr lang="hr-HR" sz="800" dirty="0" err="1"/>
              <a:t>Ponikau</a:t>
            </a:r>
            <a:r>
              <a:rPr lang="hr-HR" sz="800" dirty="0"/>
              <a:t> JU, Schubert MS, </a:t>
            </a:r>
            <a:r>
              <a:rPr lang="hr-HR" sz="800" dirty="0" err="1"/>
              <a:t>Slavin</a:t>
            </a:r>
            <a:r>
              <a:rPr lang="hr-HR" sz="800" dirty="0"/>
              <a:t> RG, Stewart MG, </a:t>
            </a:r>
            <a:r>
              <a:rPr lang="hr-HR" sz="800" dirty="0" err="1"/>
              <a:t>Togias</a:t>
            </a:r>
            <a:r>
              <a:rPr lang="hr-HR" sz="800" dirty="0"/>
              <a:t> A, </a:t>
            </a:r>
            <a:r>
              <a:rPr lang="hr-HR" sz="800" dirty="0" err="1"/>
              <a:t>Wald</a:t>
            </a:r>
            <a:r>
              <a:rPr lang="hr-HR" sz="800" dirty="0"/>
              <a:t> ER, </a:t>
            </a:r>
            <a:r>
              <a:rPr lang="hr-HR" sz="800" dirty="0" err="1"/>
              <a:t>Winther</a:t>
            </a:r>
            <a:r>
              <a:rPr lang="hr-HR" sz="800" dirty="0"/>
              <a:t> B; </a:t>
            </a:r>
            <a:r>
              <a:rPr lang="hr-HR" sz="800" dirty="0" err="1"/>
              <a:t>Rhinosinusitis</a:t>
            </a:r>
            <a:r>
              <a:rPr lang="hr-HR" sz="800" dirty="0"/>
              <a:t> </a:t>
            </a:r>
            <a:r>
              <a:rPr lang="hr-HR" sz="800" dirty="0" err="1"/>
              <a:t>Initiative</a:t>
            </a:r>
            <a:r>
              <a:rPr lang="hr-HR" sz="800" dirty="0"/>
              <a:t>. </a:t>
            </a:r>
            <a:r>
              <a:rPr lang="hr-HR" sz="800" dirty="0" err="1"/>
              <a:t>Rhinosinusitis</a:t>
            </a:r>
            <a:r>
              <a:rPr lang="hr-HR" sz="800" dirty="0"/>
              <a:t>: </a:t>
            </a:r>
            <a:r>
              <a:rPr lang="hr-HR" sz="800" dirty="0" err="1"/>
              <a:t>developing</a:t>
            </a:r>
            <a:r>
              <a:rPr lang="hr-HR" sz="800" dirty="0"/>
              <a:t> </a:t>
            </a:r>
            <a:r>
              <a:rPr lang="hr-HR" sz="800" dirty="0" err="1"/>
              <a:t>guidance</a:t>
            </a:r>
            <a:r>
              <a:rPr lang="hr-HR" sz="800" dirty="0"/>
              <a:t> for </a:t>
            </a:r>
            <a:r>
              <a:rPr lang="hr-HR" sz="800" dirty="0" err="1"/>
              <a:t>clinical</a:t>
            </a:r>
            <a:r>
              <a:rPr lang="hr-HR" sz="800" dirty="0"/>
              <a:t> </a:t>
            </a:r>
            <a:r>
              <a:rPr lang="hr-HR" sz="800" dirty="0" err="1"/>
              <a:t>trials</a:t>
            </a:r>
            <a:r>
              <a:rPr lang="hr-HR" sz="800" dirty="0"/>
              <a:t>. J </a:t>
            </a:r>
            <a:r>
              <a:rPr lang="hr-HR" sz="800" dirty="0" err="1"/>
              <a:t>Allergy</a:t>
            </a:r>
            <a:r>
              <a:rPr lang="hr-HR" sz="800" dirty="0"/>
              <a:t> </a:t>
            </a:r>
            <a:r>
              <a:rPr lang="hr-HR" sz="800" dirty="0" err="1"/>
              <a:t>Clin</a:t>
            </a:r>
            <a:r>
              <a:rPr lang="hr-HR" sz="800" dirty="0"/>
              <a:t> </a:t>
            </a:r>
            <a:r>
              <a:rPr lang="hr-HR" sz="800" dirty="0" err="1"/>
              <a:t>Immunol</a:t>
            </a:r>
            <a:r>
              <a:rPr lang="hr-HR" sz="800" dirty="0"/>
              <a:t>. 2006 Nov;118(5 </a:t>
            </a:r>
            <a:r>
              <a:rPr lang="hr-HR" sz="800" dirty="0" err="1"/>
              <a:t>Suppl</a:t>
            </a:r>
            <a:r>
              <a:rPr lang="hr-HR" sz="800" dirty="0"/>
              <a:t>):S17-61. </a:t>
            </a:r>
            <a:r>
              <a:rPr lang="hr-HR" sz="800" dirty="0" err="1"/>
              <a:t>doi</a:t>
            </a:r>
            <a:r>
              <a:rPr lang="hr-HR" sz="800" dirty="0"/>
              <a:t>: 10.1016/j.jaci.2006.09.005. PMID: 17084217.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92BB178-E264-7224-CF8C-68693EC241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5894"/>
          <a:stretch/>
        </p:blipFill>
        <p:spPr bwMode="auto">
          <a:xfrm>
            <a:off x="91950" y="3021625"/>
            <a:ext cx="2954655" cy="2688590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51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D4BFEE0-DF95-44BF-B68F-33093672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Isključni kriteriji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2200"/>
              <a:t>Maligne i autoimune bolesti</a:t>
            </a:r>
          </a:p>
          <a:p>
            <a:r>
              <a:rPr lang="hr-HR" sz="2200"/>
              <a:t>Astmatičari, intolerancija na aspirin i salicilate</a:t>
            </a:r>
          </a:p>
          <a:p>
            <a:r>
              <a:rPr lang="hr-HR" sz="2200"/>
              <a:t>Mlađi od 18 godina </a:t>
            </a:r>
          </a:p>
          <a:p>
            <a:endParaRPr lang="hr-HR" sz="2200"/>
          </a:p>
          <a:p>
            <a:r>
              <a:rPr lang="hr-HR" sz="2200"/>
              <a:t>Pacijenti uključeni u studiju nisu koristili intranazalne i sistemske kortikosteroide, antihistaminike i antibiotike tijekom perioda od najmanje mjesec dana prije dogovorene operacije</a:t>
            </a:r>
          </a:p>
        </p:txBody>
      </p:sp>
    </p:spTree>
    <p:extLst>
      <p:ext uri="{BB962C8B-B14F-4D97-AF65-F5344CB8AC3E}">
        <p14:creationId xmlns:p14="http://schemas.microsoft.com/office/powerpoint/2010/main" val="20914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E6CC35-1082-431D-87A6-D9A2ABD3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Uzorkovanje tkiva sinonazalne sluznice i nosnog polipa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93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38C1E1-6F01-4D3C-92D3-05FD89427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8296"/>
            <a:ext cx="3721608" cy="3502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Bolesnicima se uzorkovao polip i sluznica srednje nosne školjke (SNŠ) 	</a:t>
            </a:r>
          </a:p>
          <a:p>
            <a:r>
              <a:rPr lang="en-US" sz="1700"/>
              <a:t>Kontrole – druge operacije nosa – uzorkovanje SNŠ </a:t>
            </a:r>
          </a:p>
          <a:p>
            <a:r>
              <a:rPr lang="en-US" sz="1700"/>
              <a:t>Pohrana u DMEM sa stabilnim glutaminom</a:t>
            </a:r>
          </a:p>
          <a:p>
            <a:r>
              <a:rPr lang="en-US" sz="1700"/>
              <a:t>Dio uzoraka poslan na rutinsku PHD analizu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30AC32F-41A2-439B-ADCC-32299A078B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r="18874" b="2"/>
          <a:stretch/>
        </p:blipFill>
        <p:spPr>
          <a:xfrm rot="5400000">
            <a:off x="5157317" y="647334"/>
            <a:ext cx="2679192" cy="2651760"/>
          </a:xfrm>
          <a:prstGeom prst="rect">
            <a:avLst/>
          </a:prstGeom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2054EFB-CD88-474B-B510-8173DEEA92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2" b="-2"/>
          <a:stretch/>
        </p:blipFill>
        <p:spPr>
          <a:xfrm rot="5400000">
            <a:off x="5157317" y="3464065"/>
            <a:ext cx="2679192" cy="265176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A25C091-6A23-829E-4FEE-6F3D87546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" r="27130" b="1"/>
          <a:stretch/>
        </p:blipFill>
        <p:spPr>
          <a:xfrm>
            <a:off x="8001000" y="633616"/>
            <a:ext cx="378142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0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D492167-5A52-4A3C-82D2-8F2ACEF9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Izolacija i kriokonzervacija mononuklearnih stanica iz tkiva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1ACB91-EA41-442C-90AC-6A2DCF89D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59152"/>
            <a:ext cx="4056530" cy="3429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Usitnjeni uzorci </a:t>
            </a:r>
            <a:r>
              <a:rPr lang="en-US" sz="1800">
                <a:sym typeface="Wingdings" panose="05000000000000000000" pitchFamily="2" charset="2"/>
              </a:rPr>
              <a:t> </a:t>
            </a:r>
            <a:r>
              <a:rPr lang="en-US" sz="1800"/>
              <a:t>inkubacija (LabRoller™ H5100)</a:t>
            </a:r>
          </a:p>
          <a:p>
            <a:r>
              <a:rPr lang="en-US" sz="1800"/>
              <a:t>Centrifugiranje u gradijentu gustoće Lymphoprep medija (25 min, 800g, 25°C)</a:t>
            </a:r>
          </a:p>
          <a:p>
            <a:r>
              <a:rPr lang="en-US" sz="1800"/>
              <a:t>Brojnost vijabilnih stanica – Luna brojač</a:t>
            </a:r>
          </a:p>
          <a:p>
            <a:r>
              <a:rPr lang="en-US" sz="1800"/>
              <a:t>Alikvoti za analizu na protočnom citometru i izolaciju RNA</a:t>
            </a:r>
          </a:p>
          <a:p>
            <a:endParaRPr lang="en-US" sz="180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17F324E-CEF0-4775-B75E-6C39080D7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" r="-2" b="-2"/>
          <a:stretch/>
        </p:blipFill>
        <p:spPr>
          <a:xfrm>
            <a:off x="6379146" y="566928"/>
            <a:ext cx="1808785" cy="23389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DDF25AD-5BAF-4795-937B-BC7A0E90B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5"/>
          <a:stretch/>
        </p:blipFill>
        <p:spPr>
          <a:xfrm rot="5400000">
            <a:off x="9229742" y="832154"/>
            <a:ext cx="2338914" cy="180454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8498040-60B7-1D2E-1CF0-BC626B256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537" y="3109523"/>
            <a:ext cx="5483663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Sadržaj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dirty="0"/>
              <a:t>Uvod</a:t>
            </a:r>
          </a:p>
          <a:p>
            <a:r>
              <a:rPr lang="hr-HR" dirty="0"/>
              <a:t>Ciljevi i hipoteze istraživanja</a:t>
            </a:r>
          </a:p>
          <a:p>
            <a:r>
              <a:rPr lang="hr-HR" dirty="0"/>
              <a:t>Materijal i metode rada</a:t>
            </a:r>
          </a:p>
          <a:p>
            <a:r>
              <a:rPr lang="hr-HR" dirty="0"/>
              <a:t>Rezultati</a:t>
            </a:r>
          </a:p>
          <a:p>
            <a:r>
              <a:rPr lang="hr-HR" dirty="0"/>
              <a:t>Rasprava</a:t>
            </a:r>
          </a:p>
          <a:p>
            <a:r>
              <a:rPr lang="hr-HR" dirty="0"/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258435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A9238A-8FDD-49B9-B34A-63C3775C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3700"/>
              <a:t>Imunofenotipizacija ɣδ T-limfocita metodom protočne citometrije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B4020C48-1C11-4595-979D-318B6A33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200"/>
          </a:p>
          <a:p>
            <a:r>
              <a:rPr lang="hr-HR" sz="2200"/>
              <a:t>Mrtve stanice nepovratno obilježene fiksabilnom bojom za vijabilnost LIVE/DEAD™ Fixable near-IR Dead Cell Stain Kits</a:t>
            </a:r>
          </a:p>
          <a:p>
            <a:r>
              <a:rPr lang="hr-HR" sz="2200"/>
              <a:t>Nespecifično bojenje - vezanje protutijela za Fc receptore (FcR) </a:t>
            </a:r>
          </a:p>
          <a:p>
            <a:r>
              <a:rPr lang="hr-HR" sz="2200"/>
              <a:t>Dodavanje smjese specifičnih fluorescentno obilježenih protutijela, kako slijedi:  CD3</a:t>
            </a:r>
            <a:r>
              <a:rPr lang="el-GR" sz="2200"/>
              <a:t>ε</a:t>
            </a:r>
            <a:r>
              <a:rPr lang="hr-HR" sz="2200"/>
              <a:t>FITC, TCR</a:t>
            </a:r>
            <a:r>
              <a:rPr lang="el-GR" sz="2200"/>
              <a:t>γδ </a:t>
            </a:r>
            <a:r>
              <a:rPr lang="hr-HR" sz="2200"/>
              <a:t>PE-Cy7, TCRV</a:t>
            </a:r>
            <a:r>
              <a:rPr lang="el-GR" sz="2200"/>
              <a:t>δ1 </a:t>
            </a:r>
            <a:r>
              <a:rPr lang="hr-HR" sz="2200"/>
              <a:t>APC i TCRV</a:t>
            </a:r>
            <a:r>
              <a:rPr lang="el-GR" sz="2200"/>
              <a:t>δ2 </a:t>
            </a:r>
            <a:r>
              <a:rPr lang="hr-HR" sz="2200"/>
              <a:t>PerCP/CY5.5 </a:t>
            </a:r>
          </a:p>
          <a:p>
            <a:r>
              <a:rPr lang="hr-HR" sz="2200"/>
              <a:t>Fosfatni pufer (PBS)</a:t>
            </a:r>
          </a:p>
          <a:p>
            <a:r>
              <a:rPr lang="hr-HR" sz="2200"/>
              <a:t>Mjerenja uzoraka provedeno na BD FACSLyric™ protočnom citometru</a:t>
            </a:r>
          </a:p>
        </p:txBody>
      </p:sp>
    </p:spTree>
    <p:extLst>
      <p:ext uri="{BB962C8B-B14F-4D97-AF65-F5344CB8AC3E}">
        <p14:creationId xmlns:p14="http://schemas.microsoft.com/office/powerpoint/2010/main" val="133924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083B7F-43B5-19A7-1370-C7A4B12D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Izolacija ukupne RNA iz tkivnih mononuklearnih stanica</a:t>
            </a:r>
            <a:b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25BE6DF-644C-4D77-8D5C-8784F4BD4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8" r="25287" b="-2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39" name="Rectangle 28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87444A7-A2A4-4B14-ABAB-D763D1C4F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Ukupna RNA izolirana iz mononuklearnih stanica pomoću komercijalno dostupnog kompleta Direct-zol™ RNA Microprep (Zymo Research, Irvine, CA, SAD)</a:t>
            </a:r>
          </a:p>
          <a:p>
            <a:pPr marL="0"/>
            <a:endParaRPr lang="en-US" sz="220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07D03BC-4584-4506-ADBD-6BAA1DD54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1" b="36837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C533FD-457E-4055-845D-776F5C96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2500"/>
              <a:t>Kvantitativna analiza transkriptoma mononuklearnih stanica primjenom lančane reakcije polimerazom u stvarnom vremenu (real-time qPCR)</a:t>
            </a:r>
            <a:br>
              <a:rPr lang="hr-HR" sz="2500">
                <a:latin typeface="+mn-lt"/>
              </a:rPr>
            </a:br>
            <a:endParaRPr lang="hr-HR" sz="250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8A88EA-7642-4831-964E-803C0D2F8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2200"/>
              <a:t>Izolirani uzorci RNA </a:t>
            </a:r>
            <a:r>
              <a:rPr lang="hr-HR" sz="2200">
                <a:sym typeface="Wingdings" panose="05000000000000000000" pitchFamily="2" charset="2"/>
              </a:rPr>
              <a:t> prevođenje </a:t>
            </a:r>
            <a:r>
              <a:rPr lang="hr-HR" sz="2200"/>
              <a:t>u cDNA metodom reverzne transkripcije pomoću komercijalno dostupnih kompleta poput PrimeScript First Strand cDNA Synthesis Kit (Takara, Japan)</a:t>
            </a:r>
          </a:p>
          <a:p>
            <a:r>
              <a:rPr lang="hr-HR" sz="2200"/>
              <a:t>Kolekcija cDNA uzoraka amplificirana primjenom predizajniranih TaqMan proba i kompletirane smjese PCR reagensa qPCR metodom na uređaju Quant Studio 5</a:t>
            </a:r>
          </a:p>
          <a:p>
            <a:r>
              <a:rPr lang="hr-HR" sz="2200"/>
              <a:t>Zastupljenost V</a:t>
            </a:r>
            <a:r>
              <a:rPr lang="el-GR" sz="2200"/>
              <a:t>δ</a:t>
            </a:r>
            <a:r>
              <a:rPr lang="hr-HR" sz="2200"/>
              <a:t>1, V</a:t>
            </a:r>
            <a:r>
              <a:rPr lang="el-GR" sz="2200"/>
              <a:t>δ</a:t>
            </a:r>
            <a:r>
              <a:rPr lang="hr-HR" sz="2200"/>
              <a:t>2 i V</a:t>
            </a:r>
            <a:r>
              <a:rPr lang="el-GR" sz="2200"/>
              <a:t>δ</a:t>
            </a:r>
            <a:r>
              <a:rPr lang="hr-HR" sz="2200"/>
              <a:t>3 lanaca mRNA</a:t>
            </a:r>
          </a:p>
          <a:p>
            <a:r>
              <a:rPr lang="hr-HR" sz="2200"/>
              <a:t>Transkripcijski profil gena Th2 odgovora – IL4, IL13, GATA3</a:t>
            </a:r>
          </a:p>
          <a:p>
            <a:r>
              <a:rPr lang="hr-HR" sz="2200"/>
              <a:t>Kemokinski receptor CCR3</a:t>
            </a:r>
          </a:p>
          <a:p>
            <a:r>
              <a:rPr lang="hr-HR" sz="2200"/>
              <a:t>Metaloproteinaze - MMP</a:t>
            </a:r>
          </a:p>
          <a:p>
            <a:endParaRPr lang="hr-HR" sz="2200"/>
          </a:p>
        </p:txBody>
      </p:sp>
    </p:spTree>
    <p:extLst>
      <p:ext uri="{BB962C8B-B14F-4D97-AF65-F5344CB8AC3E}">
        <p14:creationId xmlns:p14="http://schemas.microsoft.com/office/powerpoint/2010/main" val="2340801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7E204B-A96B-43A1-9EAE-57DEE212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Uzorkovanje obrisaka sluznice sinusa i nosne šupljine za mikrobiološku analizu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3EBAFF1-92E7-4473-8DD5-55E9A892C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Intraoperativno uzimanje brisa etmoidnog sinusa </a:t>
            </a:r>
          </a:p>
          <a:p>
            <a:r>
              <a:rPr lang="en-US" sz="2200"/>
              <a:t>Nehotična kontaminacija </a:t>
            </a:r>
            <a:r>
              <a:rPr lang="en-US" sz="2200">
                <a:sym typeface="Wingdings" panose="05000000000000000000" pitchFamily="2" charset="2"/>
              </a:rPr>
              <a:t> odbacivanje uzorka</a:t>
            </a:r>
            <a:endParaRPr lang="en-US" sz="2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t="2354" r="20764"/>
          <a:stretch/>
        </p:blipFill>
        <p:spPr>
          <a:xfrm>
            <a:off x="7494066" y="1476789"/>
            <a:ext cx="4237686" cy="38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0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AE3A894B-4AC5-411A-AB92-6C2377BD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Patohistološka analiza na prisutnost eozinofila u uzorcima sluznice srednje nosne školjke i nosnog polipa</a:t>
            </a:r>
            <a:b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5F4D4292-0BCB-45F9-B2E4-CFFDA5D4C599}"/>
              </a:ext>
            </a:extLst>
          </p:cNvPr>
          <p:cNvSpPr>
            <a:spLocks/>
          </p:cNvSpPr>
          <p:nvPr/>
        </p:nvSpPr>
        <p:spPr>
          <a:xfrm>
            <a:off x="1801803" y="1926266"/>
            <a:ext cx="8588393" cy="7712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740664">
              <a:spcAft>
                <a:spcPts val="600"/>
              </a:spcAft>
            </a:pP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Dijagnoza eozinofilnog kroničnog rinosinuitisa </a:t>
            </a: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pacijenti sa visokim udjelom eozinofila u stromi (10 eozinofila / HPF) </a:t>
            </a:r>
            <a:endParaRPr lang="hr-HR" sz="2000"/>
          </a:p>
        </p:txBody>
      </p:sp>
      <p:sp>
        <p:nvSpPr>
          <p:cNvPr id="2" name="Rectangle 1"/>
          <p:cNvSpPr/>
          <p:nvPr/>
        </p:nvSpPr>
        <p:spPr>
          <a:xfrm>
            <a:off x="1801803" y="6108768"/>
            <a:ext cx="846042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hr-HR" sz="1200" dirty="0"/>
              <a:t> 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Aslan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F,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Altun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E,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Paksoy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S, Turan G.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Could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Eosinophilia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predict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clinical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severity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in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nasal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polyps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?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Multidiscip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Respir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Med. 2017 </a:t>
            </a:r>
            <a:r>
              <a:rPr lang="hr-HR" sz="1200" kern="1200" err="1">
                <a:latin typeface="+mn-lt"/>
                <a:ea typeface="+mn-ea"/>
                <a:cs typeface="+mn-cs"/>
              </a:rPr>
              <a:t>Aug</a:t>
            </a:r>
            <a:r>
              <a:rPr lang="hr-HR" sz="1200" kern="1200" dirty="0">
                <a:latin typeface="+mn-lt"/>
                <a:ea typeface="+mn-ea"/>
                <a:cs typeface="+mn-cs"/>
              </a:rPr>
              <a:t> 21;12:21.</a:t>
            </a:r>
            <a:endParaRPr lang="hr-HR" sz="12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519B187-BE49-4B70-B1A7-6BE6E286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87" y="3061357"/>
            <a:ext cx="2909915" cy="24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steps and columns of a majestic city building">
            <a:extLst>
              <a:ext uri="{FF2B5EF4-FFF2-40B4-BE49-F238E27FC236}">
                <a16:creationId xmlns:a16="http://schemas.microsoft.com/office/drawing/2014/main" id="{14E68302-015C-F1FD-60F3-F59081485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619626-CD6F-4D91-95F4-267456DA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Statističke metode 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6C6ACD6E-B149-4DD6-97EC-DE267D866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/>
              <a:t>Kategorički podatci predstavljeni su apsolutnim i relativnim frekvencijama</a:t>
            </a:r>
          </a:p>
          <a:p>
            <a:r>
              <a:rPr lang="hr-HR" sz="2400" dirty="0"/>
              <a:t>Numerički podatci opisani su medijanom i granicama </a:t>
            </a:r>
            <a:r>
              <a:rPr lang="hr-HR" sz="2400" dirty="0" err="1"/>
              <a:t>interkvartilnog</a:t>
            </a:r>
            <a:r>
              <a:rPr lang="hr-HR" sz="2400" dirty="0"/>
              <a:t> raspona (robusne mjere središnjice i raspršenja) ili aritmetičkom sredinom s 95% intervalom pouzdanosti, ovisno o distribuciji</a:t>
            </a:r>
            <a:endParaRPr lang="hr-HR" sz="2400" dirty="0">
              <a:cs typeface="Calibri"/>
            </a:endParaRPr>
          </a:p>
          <a:p>
            <a:r>
              <a:rPr lang="hr-HR" sz="2400" dirty="0"/>
              <a:t>Normalnost raspodjele numeričkih varijabli testirana je </a:t>
            </a:r>
            <a:r>
              <a:rPr lang="hr-HR" sz="2400" dirty="0" err="1"/>
              <a:t>Shapiro-Wilkovim</a:t>
            </a:r>
            <a:r>
              <a:rPr lang="hr-HR" sz="2400" dirty="0"/>
              <a:t> testom</a:t>
            </a:r>
            <a:endParaRPr lang="hr-HR" sz="2400" dirty="0">
              <a:cs typeface="Calibri"/>
            </a:endParaRPr>
          </a:p>
          <a:p>
            <a:r>
              <a:rPr lang="hr-HR" sz="2400" dirty="0"/>
              <a:t>Razlike numeričkih varijabli između dviju nezavisnih skupina testirane su Mann-</a:t>
            </a:r>
            <a:r>
              <a:rPr lang="hr-HR" sz="2400" dirty="0" err="1"/>
              <a:t>Whitneyevim</a:t>
            </a:r>
            <a:r>
              <a:rPr lang="hr-HR" sz="2400" dirty="0"/>
              <a:t> U-testom</a:t>
            </a:r>
            <a:endParaRPr lang="hr-HR" sz="2400" dirty="0">
              <a:cs typeface="Calibri"/>
            </a:endParaRPr>
          </a:p>
          <a:p>
            <a:r>
              <a:rPr lang="hr-HR" sz="2400" dirty="0"/>
              <a:t>Tablice </a:t>
            </a:r>
            <a:r>
              <a:rPr lang="hr-HR" sz="2400" dirty="0" err="1"/>
              <a:t>kontingencije</a:t>
            </a:r>
            <a:r>
              <a:rPr lang="hr-HR" sz="2400" dirty="0"/>
              <a:t> analizirane su Fisher egzaktnim testom</a:t>
            </a:r>
            <a:endParaRPr lang="hr-HR" sz="2400" dirty="0">
              <a:cs typeface="Calibri"/>
            </a:endParaRPr>
          </a:p>
          <a:p>
            <a:r>
              <a:rPr lang="hr-HR" sz="2400" dirty="0"/>
              <a:t>R 4.3.1. sučelje</a:t>
            </a:r>
            <a:endParaRPr lang="hr-H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546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0C6D24-0BB5-2320-56DF-FE6FF7C1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9FEA21-69A2-436E-84B3-FD9B2527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Statističke metode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AADAAFC-C5BB-B1C2-3839-E883E2FB7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40791"/>
              </p:ext>
            </p:extLst>
          </p:nvPr>
        </p:nvGraphicFramePr>
        <p:xfrm>
          <a:off x="772886" y="19127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155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C97CD2-2653-AA6F-4290-9956E485E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11C296-ED26-C886-0119-7D48903D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Statističke metode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0BE703B-BAAD-041A-8EAF-2AF028A8F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295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295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727DEA-6467-47A1-8568-F983280D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7BF59C26-4101-4E20-A0EC-24637A59E807}"/>
              </a:ext>
            </a:extLst>
          </p:cNvPr>
          <p:cNvSpPr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8546EFFC-8C87-4D63-8B7E-EF644483E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38430"/>
              </p:ext>
            </p:extLst>
          </p:nvPr>
        </p:nvGraphicFramePr>
        <p:xfrm>
          <a:off x="6096000" y="1730828"/>
          <a:ext cx="5576815" cy="40492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69518">
                  <a:extLst>
                    <a:ext uri="{9D8B030D-6E8A-4147-A177-3AD203B41FA5}">
                      <a16:colId xmlns:a16="http://schemas.microsoft.com/office/drawing/2014/main" val="519130526"/>
                    </a:ext>
                  </a:extLst>
                </a:gridCol>
                <a:gridCol w="1129760">
                  <a:extLst>
                    <a:ext uri="{9D8B030D-6E8A-4147-A177-3AD203B41FA5}">
                      <a16:colId xmlns:a16="http://schemas.microsoft.com/office/drawing/2014/main" val="258427498"/>
                    </a:ext>
                  </a:extLst>
                </a:gridCol>
                <a:gridCol w="1509679">
                  <a:extLst>
                    <a:ext uri="{9D8B030D-6E8A-4147-A177-3AD203B41FA5}">
                      <a16:colId xmlns:a16="http://schemas.microsoft.com/office/drawing/2014/main" val="1441655427"/>
                    </a:ext>
                  </a:extLst>
                </a:gridCol>
                <a:gridCol w="667858">
                  <a:extLst>
                    <a:ext uri="{9D8B030D-6E8A-4147-A177-3AD203B41FA5}">
                      <a16:colId xmlns:a16="http://schemas.microsoft.com/office/drawing/2014/main" val="182505986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Obilježje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Kontrole (n=10)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Bolesnici, eKRSsNP (n=21)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4459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Spol (M/Ž)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3/7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17/4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0.013**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4433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Dob (godine)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 (27-49)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 (38-54)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0,139*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7650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SNOT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 (13-45)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 (27-51)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0,254*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7581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 (11-18)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(6-24, min-max)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2877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IgE, serum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 (23-119)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 (55-293)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0,228*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0875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hsCRP, serum (mg/dL)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1,3 (0,6-2,1)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10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1,6 (1,1-2,7)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5,3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0,341*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5107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Eozinofili u obrisku nosa (%)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(0-38)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 (0-65)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0,022*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8426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Eozinofili u obrisku nosa (neg/poz), 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8/2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9/12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0,068**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9605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Inhalacijski alergeni (neg/poz, 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6/4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15/6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0,69**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9253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Nutritivni alergeni (neg/poz, N)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10/0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18/3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0,53**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3511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Malm (0/1/2/3, N)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10/0/0/0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0/3/9/9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448205"/>
                  </a:ext>
                </a:extLst>
              </a:tr>
            </a:tbl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D1F6D52E-5A1A-404C-B843-953978BA6D11}"/>
              </a:ext>
            </a:extLst>
          </p:cNvPr>
          <p:cNvSpPr/>
          <p:nvPr/>
        </p:nvSpPr>
        <p:spPr>
          <a:xfrm>
            <a:off x="980434" y="2986807"/>
            <a:ext cx="52792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Istraživanje je provedeno na ukupno 84 bolesnika od kojih je 59 (70 %) muškaraca i 25 (30 %) žena</a:t>
            </a:r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Uzorci koji su na protočnoj </a:t>
            </a:r>
            <a:r>
              <a:rPr lang="hr-HR" sz="20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citometriji</a:t>
            </a:r>
            <a:r>
              <a: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imali manje od 500 ciljanih stanica isključeni su iz daljnjih analiza </a:t>
            </a:r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kontrolnih ispitanika i 21 bolesnik</a:t>
            </a:r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14 bolesnika izuzeti su parni uzorci tkiva nosnog polipa i srednje nosne školjke (SNŠ)</a:t>
            </a:r>
            <a:endParaRPr lang="hr-HR" sz="240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7DC3C5F-68FD-453A-B204-0B1F831F42DF}"/>
              </a:ext>
            </a:extLst>
          </p:cNvPr>
          <p:cNvSpPr/>
          <p:nvPr/>
        </p:nvSpPr>
        <p:spPr>
          <a:xfrm>
            <a:off x="6092246" y="6280670"/>
            <a:ext cx="348967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14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*Mann-Whitney test, ** Fisher </a:t>
            </a:r>
            <a:r>
              <a:rPr lang="en-US" sz="144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egzaktni</a:t>
            </a:r>
            <a:r>
              <a:rPr lang="en-US" sz="14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</a:t>
            </a:r>
            <a:endParaRPr lang="hr-HR" sz="1600"/>
          </a:p>
        </p:txBody>
      </p:sp>
    </p:spTree>
    <p:extLst>
      <p:ext uri="{BB962C8B-B14F-4D97-AF65-F5344CB8AC3E}">
        <p14:creationId xmlns:p14="http://schemas.microsoft.com/office/powerpoint/2010/main" val="323194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16877B-B929-4F7D-9D52-D8B434A9F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3" r="44357" b="23589"/>
          <a:stretch/>
        </p:blipFill>
        <p:spPr>
          <a:xfrm>
            <a:off x="95162" y="3474720"/>
            <a:ext cx="2841828" cy="2256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EBF6D-3ECF-49F2-B4E0-67409E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39" r="42289" b="17860"/>
          <a:stretch/>
        </p:blipFill>
        <p:spPr>
          <a:xfrm>
            <a:off x="5136025" y="356940"/>
            <a:ext cx="2303225" cy="177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45F78-78A7-4B5B-9C76-1DC7370573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7" r="38717" b="17294"/>
          <a:stretch/>
        </p:blipFill>
        <p:spPr>
          <a:xfrm>
            <a:off x="2706059" y="352324"/>
            <a:ext cx="2316139" cy="1779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7AE81-51C2-4D3B-AFB3-0FA995808E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07" r="39800" b="18993"/>
          <a:stretch/>
        </p:blipFill>
        <p:spPr>
          <a:xfrm>
            <a:off x="262425" y="352324"/>
            <a:ext cx="2329807" cy="1739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3B7AF-9916-4DBA-A2F1-FED4C1EB4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43" r="43703" b="24778"/>
          <a:stretch/>
        </p:blipFill>
        <p:spPr>
          <a:xfrm>
            <a:off x="6287637" y="3440153"/>
            <a:ext cx="2873692" cy="2193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3B7AF-9916-4DBA-A2F1-FED4C1EB4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76" r="43727" b="23619"/>
          <a:stretch/>
        </p:blipFill>
        <p:spPr>
          <a:xfrm>
            <a:off x="9161329" y="3440153"/>
            <a:ext cx="2872481" cy="2231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78228E-0AF4-49BE-AC9A-40382F569A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69" r="41527" b="26744"/>
          <a:stretch/>
        </p:blipFill>
        <p:spPr>
          <a:xfrm>
            <a:off x="3034383" y="3474720"/>
            <a:ext cx="2953575" cy="22560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F412F2-CE64-4FD4-6816-467934B6744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1718" y="179604"/>
            <a:ext cx="2295132" cy="20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Kronični rinosinuitis (KRS)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1691125" y="2043105"/>
            <a:ext cx="5105695" cy="34796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786384">
              <a:spcAft>
                <a:spcPts val="600"/>
              </a:spcAft>
            </a:pP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Upalna bolest sluznice nosa i paranazalnih sinusa </a:t>
            </a:r>
          </a:p>
          <a:p>
            <a:pPr algn="just" defTabSz="786384">
              <a:spcAft>
                <a:spcPts val="600"/>
              </a:spcAft>
            </a:pP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5-15% Europljana</a:t>
            </a:r>
          </a:p>
          <a:p>
            <a:pPr algn="just" defTabSz="786384">
              <a:spcAft>
                <a:spcPts val="600"/>
              </a:spcAft>
            </a:pPr>
            <a:r>
              <a:rPr lang="hr-HR" sz="1600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KRS s nosnom </a:t>
            </a:r>
            <a:r>
              <a:rPr lang="hr-HR" sz="1600" u="sng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polipozom</a:t>
            </a:r>
            <a:r>
              <a:rPr lang="hr-HR" sz="1600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r-HR" sz="1600" u="sng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KRSsNP</a:t>
            </a:r>
            <a:r>
              <a:rPr lang="hr-HR" sz="1600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KRS bez nosne </a:t>
            </a:r>
            <a:r>
              <a:rPr lang="hr-HR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polipoze</a:t>
            </a: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r-HR" sz="16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KRSbNP</a:t>
            </a: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algn="just" defTabSz="786384">
              <a:spcAft>
                <a:spcPts val="600"/>
              </a:spcAft>
            </a:pPr>
            <a:r>
              <a:rPr lang="hr-H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tjedana kontinuirane kongestije, začepljenosti nosa, boli ili pritiska u licu, poremećaj osjeta njuha, kašalj i umor</a:t>
            </a:r>
          </a:p>
          <a:p>
            <a:pPr marL="0" indent="0">
              <a:spcAft>
                <a:spcPts val="600"/>
              </a:spcAft>
              <a:buNone/>
            </a:pPr>
            <a:endParaRPr lang="hr-HR" sz="2000"/>
          </a:p>
        </p:txBody>
      </p:sp>
      <p:pic>
        <p:nvPicPr>
          <p:cNvPr id="1026" name="Picture 2" descr="Upala sinusa - kako nastaje sinusitis? - PLIVAzdravl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0" y="1926266"/>
            <a:ext cx="3422857" cy="19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93154" y="5363789"/>
            <a:ext cx="88097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hr-HR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Stevens WW, Lee RJ, Schleimer RP, Cohen NA. Chronic rhinosinusitis pathogenesis. J Allergy Clin Immunol. 2015 Dec;136(6):1442-1453.</a:t>
            </a:r>
          </a:p>
          <a:p>
            <a:pPr defTabSz="786384">
              <a:spcAft>
                <a:spcPts val="600"/>
              </a:spcAft>
            </a:pPr>
            <a:r>
              <a:rPr lang="hr-HR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Stevens WW, Schleimer RP, Kern RC. Chronic Rhinosinusitis with Nasal Polyps. J Allergy Clin Immunol Pract. 2016 Jul-Aug;4(4):565-72. doi: 10.1016/j.jaip.2016.04.012. PMID: 27393770; PMCID: PMC4939220.</a:t>
            </a:r>
          </a:p>
          <a:p>
            <a:pPr defTabSz="786384">
              <a:spcAft>
                <a:spcPts val="600"/>
              </a:spcAft>
            </a:pPr>
            <a:r>
              <a:rPr lang="hr-HR" sz="11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Liao</a:t>
            </a:r>
            <a:r>
              <a:rPr lang="hr-HR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B., Liu, J.-X., Li, Z.-Y., Zhen, Z., Cao, P.-P., Yao, Y., … Liu, Z. (2018). Multidimensional endotypes of chronic rhinosinusitis and their association with treatment outcomes. Allergy, 73(7), 1459–1469.</a:t>
            </a:r>
          </a:p>
          <a:p>
            <a:pPr defTabSz="786384">
              <a:spcAft>
                <a:spcPts val="600"/>
              </a:spcAft>
            </a:pPr>
            <a:r>
              <a:rPr lang="hr-HR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 preuzeta s: https://www.plivazdravlje.hr/aktualno/clanak/24822/Upala-sinusa-kako-nastaje-sinusitis.html</a:t>
            </a:r>
            <a:endParaRPr lang="hr-HR" sz="1100"/>
          </a:p>
        </p:txBody>
      </p:sp>
    </p:spTree>
    <p:extLst>
      <p:ext uri="{BB962C8B-B14F-4D97-AF65-F5344CB8AC3E}">
        <p14:creationId xmlns:p14="http://schemas.microsoft.com/office/powerpoint/2010/main" val="2773240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3D2B0AC-6DB2-4EA1-B4E1-265419A2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36" y="164820"/>
            <a:ext cx="4698534" cy="1325563"/>
          </a:xfrm>
        </p:spPr>
        <p:txBody>
          <a:bodyPr/>
          <a:lstStyle/>
          <a:p>
            <a:r>
              <a:rPr lang="hr-HR" dirty="0"/>
              <a:t>Rezultati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721B7BCC-B6A9-43CC-AC0D-BD4DAB094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694"/>
          <a:stretch/>
        </p:blipFill>
        <p:spPr>
          <a:xfrm>
            <a:off x="6557249" y="1440243"/>
            <a:ext cx="5195729" cy="3977514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4434AE0B-67B3-4A4A-BB65-271873E74C93}"/>
              </a:ext>
            </a:extLst>
          </p:cNvPr>
          <p:cNvSpPr/>
          <p:nvPr/>
        </p:nvSpPr>
        <p:spPr>
          <a:xfrm>
            <a:off x="439022" y="1615187"/>
            <a:ext cx="550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Viša dob obilježena je prorjeđivanjem T-</a:t>
            </a:r>
            <a:r>
              <a:rPr lang="hr-HR" dirty="0" err="1"/>
              <a:t>limfocita</a:t>
            </a:r>
            <a:r>
              <a:rPr lang="hr-HR" dirty="0"/>
              <a:t> među ukupnim </a:t>
            </a:r>
            <a:r>
              <a:rPr lang="hr-HR" dirty="0" err="1"/>
              <a:t>limfocitima</a:t>
            </a:r>
            <a:r>
              <a:rPr lang="hr-HR" dirty="0"/>
              <a:t> u sluznici SNŠ starijih ispitanika (p = 0,034; GLMM) neovisno o sijelu i spolu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E87D38E1-62A8-403D-B284-97968ED358F1}"/>
              </a:ext>
            </a:extLst>
          </p:cNvPr>
          <p:cNvSpPr/>
          <p:nvPr/>
        </p:nvSpPr>
        <p:spPr>
          <a:xfrm>
            <a:off x="439022" y="2973371"/>
            <a:ext cx="565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Značajno smanjenje udjela V</a:t>
            </a:r>
            <a:r>
              <a:rPr lang="el-GR" b="1" dirty="0"/>
              <a:t>δ1+</a:t>
            </a:r>
            <a:r>
              <a:rPr lang="hr-HR" b="1" dirty="0"/>
              <a:t>V</a:t>
            </a:r>
            <a:r>
              <a:rPr lang="el-GR" b="1" dirty="0"/>
              <a:t>δ2- </a:t>
            </a:r>
            <a:r>
              <a:rPr lang="hr-HR" b="1" dirty="0"/>
              <a:t>stanica među </a:t>
            </a:r>
            <a:r>
              <a:rPr lang="el-GR" b="1" dirty="0"/>
              <a:t>γδ</a:t>
            </a:r>
            <a:r>
              <a:rPr lang="hr-HR" b="1" dirty="0"/>
              <a:t>TCR+ T </a:t>
            </a:r>
            <a:r>
              <a:rPr lang="hr-HR" b="1" dirty="0" err="1"/>
              <a:t>limfocitima</a:t>
            </a:r>
            <a:r>
              <a:rPr lang="hr-HR" b="1" dirty="0"/>
              <a:t> u sluznici SNŠ, i osobito </a:t>
            </a:r>
            <a:r>
              <a:rPr lang="hr-HR" b="1" dirty="0" err="1"/>
              <a:t>polipoidnoj</a:t>
            </a:r>
            <a:r>
              <a:rPr lang="hr-HR" b="1" dirty="0"/>
              <a:t> sluznici oboljelih u usporedbi sa kontrolnim ispitanicima 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CCA8979-2B10-406A-B6C6-35BA198E6106}"/>
              </a:ext>
            </a:extLst>
          </p:cNvPr>
          <p:cNvSpPr/>
          <p:nvPr/>
        </p:nvSpPr>
        <p:spPr>
          <a:xfrm>
            <a:off x="439022" y="4608554"/>
            <a:ext cx="5656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Značajno veći udio V</a:t>
            </a:r>
            <a:r>
              <a:rPr lang="el-GR" dirty="0"/>
              <a:t>δ1+</a:t>
            </a:r>
            <a:r>
              <a:rPr lang="hr-HR" dirty="0"/>
              <a:t>V</a:t>
            </a:r>
            <a:r>
              <a:rPr lang="el-GR" dirty="0"/>
              <a:t>δ2- </a:t>
            </a:r>
            <a:r>
              <a:rPr lang="hr-HR" dirty="0"/>
              <a:t>stanica među </a:t>
            </a:r>
            <a:r>
              <a:rPr lang="el-GR" dirty="0"/>
              <a:t>γδ </a:t>
            </a:r>
            <a:r>
              <a:rPr lang="hr-HR" dirty="0"/>
              <a:t>T-</a:t>
            </a:r>
            <a:r>
              <a:rPr lang="hr-HR" dirty="0" err="1"/>
              <a:t>limfocitima</a:t>
            </a:r>
            <a:r>
              <a:rPr lang="hr-HR" dirty="0"/>
              <a:t> u muških ispitanika (p = 0,023; GLMM) </a:t>
            </a:r>
          </a:p>
        </p:txBody>
      </p:sp>
    </p:spTree>
    <p:extLst>
      <p:ext uri="{BB962C8B-B14F-4D97-AF65-F5344CB8AC3E}">
        <p14:creationId xmlns:p14="http://schemas.microsoft.com/office/powerpoint/2010/main" val="917790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3B02A6-B995-4D43-A945-84B09073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B40FC40-09D9-4053-B8B2-580F04528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9" t="67357"/>
          <a:stretch/>
        </p:blipFill>
        <p:spPr>
          <a:xfrm>
            <a:off x="429768" y="2736232"/>
            <a:ext cx="6702552" cy="2482816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83CD530-D493-4307-AB72-81DD4534F077}"/>
              </a:ext>
            </a:extLst>
          </p:cNvPr>
          <p:cNvSpPr/>
          <p:nvPr/>
        </p:nvSpPr>
        <p:spPr>
          <a:xfrm>
            <a:off x="7938752" y="2020824"/>
            <a:ext cx="3455097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Udio</a:t>
            </a:r>
            <a:r>
              <a:rPr lang="en-US" b="1" dirty="0"/>
              <a:t> Vδ1-Vδ2- </a:t>
            </a:r>
            <a:r>
              <a:rPr lang="en-US" b="1" dirty="0" err="1"/>
              <a:t>stanica</a:t>
            </a:r>
            <a:r>
              <a:rPr lang="en-US" b="1" dirty="0"/>
              <a:t> u </a:t>
            </a:r>
            <a:r>
              <a:rPr lang="en-US" b="1" dirty="0" err="1"/>
              <a:t>polipoidnoj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sluznici</a:t>
            </a:r>
            <a:r>
              <a:rPr lang="en-US" b="1" dirty="0"/>
              <a:t> SNŠ </a:t>
            </a:r>
            <a:r>
              <a:rPr lang="en-US" b="1" dirty="0" err="1"/>
              <a:t>oboljelih</a:t>
            </a:r>
            <a:r>
              <a:rPr lang="en-US" b="1" dirty="0"/>
              <a:t> </a:t>
            </a:r>
            <a:r>
              <a:rPr lang="en-US" b="1" dirty="0" err="1"/>
              <a:t>značajno</a:t>
            </a:r>
            <a:r>
              <a:rPr lang="en-US" b="1" dirty="0"/>
              <a:t> je </a:t>
            </a:r>
            <a:r>
              <a:rPr lang="en-US" b="1" dirty="0" err="1"/>
              <a:t>viši</a:t>
            </a:r>
            <a:r>
              <a:rPr lang="en-US" b="1" dirty="0"/>
              <a:t> </a:t>
            </a:r>
            <a:r>
              <a:rPr lang="en-US" b="1" dirty="0" err="1"/>
              <a:t>nego</a:t>
            </a:r>
            <a:r>
              <a:rPr lang="en-US" b="1" dirty="0"/>
              <a:t> </a:t>
            </a:r>
            <a:r>
              <a:rPr lang="en-US" b="1" dirty="0" err="1"/>
              <a:t>uzorku</a:t>
            </a:r>
            <a:r>
              <a:rPr lang="en-US" b="1" dirty="0"/>
              <a:t> SNŠ </a:t>
            </a:r>
            <a:r>
              <a:rPr lang="en-US" b="1" dirty="0" err="1"/>
              <a:t>kontrolnih</a:t>
            </a:r>
            <a:r>
              <a:rPr lang="en-US" b="1" dirty="0"/>
              <a:t> </a:t>
            </a:r>
            <a:r>
              <a:rPr lang="en-US" b="1" dirty="0" err="1"/>
              <a:t>ispitanika</a:t>
            </a:r>
            <a:r>
              <a:rPr lang="en-US" b="1" dirty="0"/>
              <a:t> (p = 0,001; GLMM)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Muškarci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niži</a:t>
            </a:r>
            <a:r>
              <a:rPr lang="en-US" dirty="0"/>
              <a:t> </a:t>
            </a:r>
            <a:r>
              <a:rPr lang="en-US" dirty="0" err="1"/>
              <a:t>udio</a:t>
            </a:r>
            <a:r>
              <a:rPr lang="en-US" dirty="0"/>
              <a:t> Vδ1-Vδ2- </a:t>
            </a:r>
            <a:r>
              <a:rPr lang="en-US" dirty="0" err="1"/>
              <a:t>stanica</a:t>
            </a:r>
            <a:r>
              <a:rPr lang="en-US" dirty="0"/>
              <a:t> u </a:t>
            </a:r>
            <a:r>
              <a:rPr lang="en-US" dirty="0" err="1"/>
              <a:t>sluzničkim</a:t>
            </a:r>
            <a:r>
              <a:rPr lang="en-US" dirty="0"/>
              <a:t> </a:t>
            </a:r>
            <a:r>
              <a:rPr lang="en-US" dirty="0" err="1"/>
              <a:t>γδ</a:t>
            </a:r>
            <a:r>
              <a:rPr lang="en-US" dirty="0"/>
              <a:t> T-</a:t>
            </a:r>
            <a:r>
              <a:rPr lang="en-US" dirty="0" err="1"/>
              <a:t>limfocitima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 (p = 0,012; GLMM)</a:t>
            </a: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Udio</a:t>
            </a:r>
            <a:r>
              <a:rPr lang="en-US" dirty="0"/>
              <a:t> </a:t>
            </a:r>
            <a:r>
              <a:rPr lang="en-US" dirty="0" err="1"/>
              <a:t>sinonazalnih</a:t>
            </a:r>
            <a:r>
              <a:rPr lang="en-US" dirty="0"/>
              <a:t> Vδ1-Vδ2- </a:t>
            </a:r>
            <a:r>
              <a:rPr lang="en-US" dirty="0" err="1"/>
              <a:t>stanica</a:t>
            </a:r>
            <a:r>
              <a:rPr lang="en-US" dirty="0"/>
              <a:t> </a:t>
            </a:r>
            <a:r>
              <a:rPr lang="en-US" dirty="0" err="1"/>
              <a:t>raste</a:t>
            </a:r>
            <a:r>
              <a:rPr lang="en-US" dirty="0"/>
              <a:t> s </a:t>
            </a:r>
            <a:r>
              <a:rPr lang="en-US" dirty="0" err="1"/>
              <a:t>dobi</a:t>
            </a:r>
            <a:endParaRPr lang="en-US" dirty="0" err="1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4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E447122F-6877-4A56-A553-0EAC11A0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EB8F273D-5EFE-4605-8C2A-95A227C7233B}"/>
              </a:ext>
            </a:extLst>
          </p:cNvPr>
          <p:cNvSpPr>
            <a:spLocks/>
          </p:cNvSpPr>
          <p:nvPr/>
        </p:nvSpPr>
        <p:spPr>
          <a:xfrm>
            <a:off x="838200" y="1770300"/>
            <a:ext cx="4831452" cy="149502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0392">
              <a:spcAft>
                <a:spcPts val="600"/>
              </a:spcAft>
            </a:pPr>
            <a:r>
              <a:rPr lang="hr-HR" sz="2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porastom </a:t>
            </a:r>
            <a:r>
              <a:rPr lang="hr-HR" sz="22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hr-HR" sz="2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pada udio T-</a:t>
            </a:r>
            <a:r>
              <a:rPr lang="hr-HR" sz="22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limfocita</a:t>
            </a:r>
            <a:r>
              <a:rPr lang="hr-HR" sz="2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među </a:t>
            </a:r>
            <a:r>
              <a:rPr lang="hr-HR" sz="22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sluzničkim</a:t>
            </a:r>
            <a:r>
              <a:rPr lang="hr-HR" sz="2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2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limfocitima</a:t>
            </a:r>
            <a:r>
              <a:rPr lang="hr-HR" sz="22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 = 0,016; GLMM) – u kontrola</a:t>
            </a:r>
            <a:endParaRPr lang="hr-HR" sz="240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A3733F7-C7F2-4CF8-8C94-B16ACE445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78"/>
          <a:stretch/>
        </p:blipFill>
        <p:spPr>
          <a:xfrm>
            <a:off x="5811755" y="1770300"/>
            <a:ext cx="5532901" cy="13610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7D5FEAB-3610-4604-BD96-C39BCC5EF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58" y="3341028"/>
            <a:ext cx="3001444" cy="2774062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AB1CF821-E50F-4DDF-B7F9-185C56E5C5AD}"/>
              </a:ext>
            </a:extLst>
          </p:cNvPr>
          <p:cNvSpPr/>
          <p:nvPr/>
        </p:nvSpPr>
        <p:spPr>
          <a:xfrm>
            <a:off x="838200" y="3996264"/>
            <a:ext cx="4902503" cy="111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897" indent="-318897" defTabSz="8503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3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Negativna korelacija SNOT i udjela V</a:t>
            </a:r>
            <a:r>
              <a:rPr lang="el-GR" sz="223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δ1+</a:t>
            </a:r>
            <a:r>
              <a:rPr lang="hr-HR" sz="223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l-GR" sz="223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δ2- </a:t>
            </a:r>
            <a:r>
              <a:rPr lang="hr-HR" sz="223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stanica (</a:t>
            </a:r>
            <a:r>
              <a:rPr lang="el-GR" sz="223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 = -0,6; </a:t>
            </a:r>
            <a:r>
              <a:rPr lang="hr-HR" sz="223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0,007) u sluznici SNŠ oboljelih</a:t>
            </a:r>
            <a:endParaRPr lang="hr-HR" sz="2400" b="1"/>
          </a:p>
        </p:txBody>
      </p:sp>
    </p:spTree>
    <p:extLst>
      <p:ext uri="{BB962C8B-B14F-4D97-AF65-F5344CB8AC3E}">
        <p14:creationId xmlns:p14="http://schemas.microsoft.com/office/powerpoint/2010/main" val="1348679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69EA6CB-4969-48E9-AD21-7AC4A71F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D43CB0-8F74-4075-8D36-207B4EE43A61}"/>
              </a:ext>
            </a:extLst>
          </p:cNvPr>
          <p:cNvSpPr>
            <a:spLocks/>
          </p:cNvSpPr>
          <p:nvPr/>
        </p:nvSpPr>
        <p:spPr>
          <a:xfrm>
            <a:off x="838200" y="2320864"/>
            <a:ext cx="5248977" cy="342068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/>
          <a:p>
            <a:pPr marL="285750" indent="-285750" defTabSz="886968">
              <a:spcAft>
                <a:spcPts val="600"/>
              </a:spcAft>
              <a:buFont typeface="Arial"/>
              <a:buChar char="•"/>
            </a:pPr>
            <a:r>
              <a:rPr lang="hr-HR" sz="2000" kern="1200" dirty="0">
                <a:latin typeface="+mn-lt"/>
                <a:ea typeface="+mn-ea"/>
                <a:cs typeface="+mn-cs"/>
              </a:rPr>
              <a:t>Značajan pad udjela V</a:t>
            </a:r>
            <a:r>
              <a:rPr lang="el-GR" sz="2000" kern="1200" dirty="0">
                <a:latin typeface="+mn-lt"/>
                <a:ea typeface="+mn-ea"/>
                <a:cs typeface="+mn-cs"/>
              </a:rPr>
              <a:t>δ1+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V</a:t>
            </a:r>
            <a:r>
              <a:rPr lang="el-GR" sz="2000" kern="1200" dirty="0">
                <a:latin typeface="+mn-lt"/>
                <a:ea typeface="+mn-ea"/>
                <a:cs typeface="+mn-cs"/>
              </a:rPr>
              <a:t>δ2- 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stanica među </a:t>
            </a:r>
            <a:r>
              <a:rPr lang="el-GR" sz="2000" kern="1200" err="1">
                <a:latin typeface="+mn-lt"/>
                <a:ea typeface="+mn-ea"/>
                <a:cs typeface="+mn-cs"/>
              </a:rPr>
              <a:t>γδ</a:t>
            </a:r>
            <a:r>
              <a:rPr lang="el-GR" sz="20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T-limfocitima, najizraženije u proširenoj bolesti</a:t>
            </a:r>
            <a:r>
              <a:rPr lang="hr-HR" sz="2000" dirty="0"/>
              <a:t> </a:t>
            </a:r>
            <a:endParaRPr lang="hr-HR" sz="2000" kern="1200">
              <a:latin typeface="+mn-lt"/>
              <a:cs typeface="Calibri"/>
            </a:endParaRPr>
          </a:p>
          <a:p>
            <a:pPr marL="285750" indent="-285750" defTabSz="886968">
              <a:spcAft>
                <a:spcPts val="600"/>
              </a:spcAft>
              <a:buFont typeface="Arial"/>
              <a:buChar char="•"/>
            </a:pPr>
            <a:r>
              <a:rPr lang="hr-HR" sz="2000" kern="1200" dirty="0">
                <a:latin typeface="+mn-lt"/>
                <a:ea typeface="+mn-ea"/>
                <a:cs typeface="+mn-cs"/>
              </a:rPr>
              <a:t>Značajan porast udjela V</a:t>
            </a:r>
            <a:r>
              <a:rPr lang="el-GR" sz="2000" kern="1200" dirty="0">
                <a:latin typeface="+mn-lt"/>
                <a:ea typeface="+mn-ea"/>
                <a:cs typeface="+mn-cs"/>
              </a:rPr>
              <a:t>δ1-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V</a:t>
            </a:r>
            <a:r>
              <a:rPr lang="el-GR" sz="2000" kern="1200" dirty="0">
                <a:latin typeface="+mn-lt"/>
                <a:ea typeface="+mn-ea"/>
                <a:cs typeface="+mn-cs"/>
              </a:rPr>
              <a:t>δ2- 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stanica među </a:t>
            </a:r>
            <a:r>
              <a:rPr lang="hr-HR" sz="2000" kern="1200" err="1">
                <a:latin typeface="+mn-lt"/>
                <a:ea typeface="+mn-ea"/>
                <a:cs typeface="+mn-cs"/>
              </a:rPr>
              <a:t>sluzničkim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 </a:t>
            </a:r>
            <a:r>
              <a:rPr lang="el-GR" sz="2000" kern="1200" err="1">
                <a:latin typeface="+mn-lt"/>
                <a:ea typeface="+mn-ea"/>
                <a:cs typeface="+mn-cs"/>
              </a:rPr>
              <a:t>γδ</a:t>
            </a:r>
            <a:r>
              <a:rPr lang="el-GR" sz="20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T-limfocitima u blagoj i proširenoj bolesti</a:t>
            </a:r>
            <a:endParaRPr lang="hr-HR" sz="2000" kern="1200">
              <a:latin typeface="+mn-lt"/>
              <a:cs typeface="Calibri"/>
            </a:endParaRPr>
          </a:p>
          <a:p>
            <a:pPr marL="285750" indent="-285750" defTabSz="886968">
              <a:buFont typeface="Arial"/>
              <a:buChar char="•"/>
            </a:pPr>
            <a:r>
              <a:rPr lang="pl" sz="2000" dirty="0">
                <a:latin typeface="Calibri"/>
                <a:cs typeface="Times New Roman"/>
              </a:rPr>
              <a:t>Neto-rezultat </a:t>
            </a:r>
            <a:r>
              <a:rPr lang="pl" sz="2000" err="1">
                <a:latin typeface="Calibri"/>
                <a:cs typeface="Times New Roman"/>
              </a:rPr>
              <a:t>posljednje</a:t>
            </a:r>
            <a:r>
              <a:rPr lang="pl" sz="2000" dirty="0">
                <a:latin typeface="Calibri"/>
                <a:cs typeface="Times New Roman"/>
              </a:rPr>
              <a:t> </a:t>
            </a:r>
            <a:r>
              <a:rPr lang="pl" sz="2000" err="1">
                <a:latin typeface="Calibri"/>
                <a:cs typeface="Times New Roman"/>
              </a:rPr>
              <a:t>dvije</a:t>
            </a:r>
            <a:r>
              <a:rPr lang="pl" sz="2000" dirty="0">
                <a:latin typeface="Calibri"/>
                <a:cs typeface="Times New Roman"/>
              </a:rPr>
              <a:t> </a:t>
            </a:r>
            <a:r>
              <a:rPr lang="pl" sz="2000" err="1">
                <a:latin typeface="Calibri"/>
                <a:cs typeface="Times New Roman"/>
              </a:rPr>
              <a:t>promjene</a:t>
            </a:r>
            <a:r>
              <a:rPr lang="pl" sz="2000" dirty="0">
                <a:latin typeface="Calibri"/>
                <a:cs typeface="Times New Roman"/>
              </a:rPr>
              <a:t> je </a:t>
            </a:r>
            <a:r>
              <a:rPr lang="pl" sz="2000" err="1">
                <a:latin typeface="Calibri"/>
                <a:cs typeface="Times New Roman"/>
              </a:rPr>
              <a:t>značajan</a:t>
            </a:r>
            <a:r>
              <a:rPr lang="pl" sz="2000" dirty="0">
                <a:latin typeface="Calibri"/>
                <a:cs typeface="Times New Roman"/>
              </a:rPr>
              <a:t>, </a:t>
            </a:r>
            <a:r>
              <a:rPr lang="pl" sz="2000" err="1">
                <a:latin typeface="Calibri"/>
                <a:cs typeface="Times New Roman"/>
              </a:rPr>
              <a:t>stupnjeviti</a:t>
            </a:r>
            <a:r>
              <a:rPr lang="pl" sz="2000" dirty="0">
                <a:latin typeface="Calibri"/>
                <a:cs typeface="Times New Roman"/>
              </a:rPr>
              <a:t>, </a:t>
            </a:r>
            <a:r>
              <a:rPr lang="pl" sz="2000" err="1">
                <a:latin typeface="Calibri"/>
                <a:cs typeface="Times New Roman"/>
              </a:rPr>
              <a:t>progresivni</a:t>
            </a:r>
            <a:r>
              <a:rPr lang="pl" sz="2000" dirty="0">
                <a:latin typeface="Calibri"/>
                <a:cs typeface="Times New Roman"/>
              </a:rPr>
              <a:t> </a:t>
            </a:r>
            <a:r>
              <a:rPr lang="pl" sz="2000" err="1">
                <a:latin typeface="Calibri"/>
                <a:cs typeface="Times New Roman"/>
              </a:rPr>
              <a:t>porast</a:t>
            </a:r>
            <a:r>
              <a:rPr lang="pl" sz="2000" dirty="0">
                <a:latin typeface="Calibri"/>
                <a:cs typeface="Times New Roman"/>
              </a:rPr>
              <a:t> </a:t>
            </a:r>
            <a:r>
              <a:rPr lang="pl" sz="2000" err="1">
                <a:latin typeface="Calibri"/>
                <a:cs typeface="Times New Roman"/>
              </a:rPr>
              <a:t>udjela</a:t>
            </a:r>
            <a:r>
              <a:rPr lang="pl" sz="2000" dirty="0">
                <a:latin typeface="Calibri"/>
                <a:cs typeface="Times New Roman"/>
              </a:rPr>
              <a:t> Vδ1-Vδ2+ stanica </a:t>
            </a:r>
            <a:r>
              <a:rPr lang="pl" sz="2000" err="1">
                <a:latin typeface="Calibri"/>
                <a:cs typeface="Times New Roman"/>
              </a:rPr>
              <a:t>među</a:t>
            </a:r>
            <a:r>
              <a:rPr lang="pl" sz="2000" dirty="0">
                <a:latin typeface="Calibri"/>
                <a:cs typeface="Times New Roman"/>
              </a:rPr>
              <a:t> </a:t>
            </a:r>
            <a:r>
              <a:rPr lang="pl" sz="2000" err="1">
                <a:latin typeface="Calibri"/>
                <a:cs typeface="Times New Roman"/>
              </a:rPr>
              <a:t>sluzničkim</a:t>
            </a:r>
            <a:r>
              <a:rPr lang="pl" sz="2000" dirty="0">
                <a:latin typeface="Calibri"/>
                <a:cs typeface="Times New Roman"/>
              </a:rPr>
              <a:t> T </a:t>
            </a:r>
            <a:r>
              <a:rPr lang="pl" sz="2000" err="1">
                <a:latin typeface="Calibri"/>
                <a:cs typeface="Times New Roman"/>
              </a:rPr>
              <a:t>stanicama</a:t>
            </a:r>
            <a:r>
              <a:rPr lang="pl" sz="2000" dirty="0">
                <a:latin typeface="Calibri"/>
                <a:cs typeface="Times New Roman"/>
              </a:rPr>
              <a:t> u </a:t>
            </a:r>
            <a:r>
              <a:rPr lang="pl" sz="2000" err="1">
                <a:latin typeface="Calibri"/>
                <a:cs typeface="Times New Roman"/>
              </a:rPr>
              <a:t>blagoj</a:t>
            </a:r>
            <a:r>
              <a:rPr lang="pl" sz="2000" dirty="0">
                <a:latin typeface="Calibri"/>
                <a:cs typeface="Times New Roman"/>
              </a:rPr>
              <a:t> i </a:t>
            </a:r>
            <a:r>
              <a:rPr lang="pl" sz="2000" err="1">
                <a:latin typeface="Calibri"/>
                <a:cs typeface="Times New Roman"/>
              </a:rPr>
              <a:t>osobito</a:t>
            </a:r>
            <a:r>
              <a:rPr lang="pl" sz="2000" dirty="0">
                <a:latin typeface="Calibri"/>
                <a:cs typeface="Times New Roman"/>
              </a:rPr>
              <a:t>, </a:t>
            </a:r>
            <a:r>
              <a:rPr lang="pl" sz="2000" err="1">
                <a:latin typeface="Calibri"/>
                <a:cs typeface="Times New Roman"/>
              </a:rPr>
              <a:t>proširenoj</a:t>
            </a:r>
            <a:r>
              <a:rPr lang="pl" sz="2000" dirty="0">
                <a:latin typeface="Calibri"/>
                <a:cs typeface="Times New Roman"/>
              </a:rPr>
              <a:t> </a:t>
            </a:r>
            <a:r>
              <a:rPr lang="pl" sz="2000" err="1">
                <a:latin typeface="Calibri"/>
                <a:cs typeface="Times New Roman"/>
              </a:rPr>
              <a:t>bolesti</a:t>
            </a:r>
            <a:r>
              <a:rPr lang="pl" sz="2000" dirty="0">
                <a:latin typeface="Calibri"/>
                <a:cs typeface="Times New Roman"/>
              </a:rPr>
              <a:t> u </a:t>
            </a:r>
            <a:r>
              <a:rPr lang="pl" sz="2000" err="1">
                <a:latin typeface="Calibri"/>
                <a:cs typeface="Times New Roman"/>
              </a:rPr>
              <a:t>usporedbi</a:t>
            </a:r>
            <a:r>
              <a:rPr lang="pl" sz="2000" dirty="0">
                <a:latin typeface="Calibri"/>
                <a:cs typeface="Times New Roman"/>
              </a:rPr>
              <a:t> s </a:t>
            </a:r>
            <a:r>
              <a:rPr lang="pl" sz="2000" err="1">
                <a:latin typeface="Calibri"/>
                <a:cs typeface="Times New Roman"/>
              </a:rPr>
              <a:t>kontrolama</a:t>
            </a:r>
            <a:r>
              <a:rPr lang="pl" sz="2000" dirty="0">
                <a:latin typeface="Calibri"/>
                <a:cs typeface="Times New Roman"/>
              </a:rPr>
              <a:t>.</a:t>
            </a:r>
            <a:endParaRPr lang="hr-HR" sz="2000">
              <a:latin typeface="Calibri"/>
              <a:cs typeface="Calibri"/>
            </a:endParaRPr>
          </a:p>
          <a:p>
            <a:pPr defTabSz="886968">
              <a:spcAft>
                <a:spcPts val="600"/>
              </a:spcAft>
            </a:pPr>
            <a:endParaRPr lang="hr-HR" dirty="0">
              <a:cs typeface="Calibri"/>
            </a:endParaRPr>
          </a:p>
          <a:p>
            <a:pPr defTabSz="886968">
              <a:spcAft>
                <a:spcPts val="600"/>
              </a:spcAft>
            </a:pPr>
            <a:endParaRPr lang="hr-HR" dirty="0">
              <a:cs typeface="Calibri"/>
            </a:endParaRPr>
          </a:p>
          <a:p>
            <a:pPr defTabSz="886968">
              <a:spcAft>
                <a:spcPts val="600"/>
              </a:spcAft>
            </a:pPr>
            <a:endParaRPr lang="hr-HR" dirty="0">
              <a:cs typeface="Calibri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DC8C1C9-AF0E-47A5-93AB-393A7F05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96" y="2380760"/>
            <a:ext cx="5075860" cy="2702179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30E5A168-DEB2-43EA-AC46-6E0E4F234887}"/>
              </a:ext>
            </a:extLst>
          </p:cNvPr>
          <p:cNvSpPr/>
          <p:nvPr/>
        </p:nvSpPr>
        <p:spPr>
          <a:xfrm>
            <a:off x="6691520" y="5202731"/>
            <a:ext cx="857694" cy="361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pl-P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GLMM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380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9FBA4D-6482-4811-BA5E-CF896E47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5B5D45-33CD-4B8A-8C29-984575923608}"/>
              </a:ext>
            </a:extLst>
          </p:cNvPr>
          <p:cNvSpPr>
            <a:spLocks/>
          </p:cNvSpPr>
          <p:nvPr/>
        </p:nvSpPr>
        <p:spPr>
          <a:xfrm>
            <a:off x="1134243" y="2843577"/>
            <a:ext cx="4791375" cy="191144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defTabSz="841248">
              <a:spcAft>
                <a:spcPts val="600"/>
              </a:spcAft>
            </a:pPr>
            <a:r>
              <a:rPr lang="hr-HR" sz="2000" kern="1200" dirty="0">
                <a:latin typeface="+mn-lt"/>
                <a:ea typeface="+mn-ea"/>
                <a:cs typeface="+mn-cs"/>
              </a:rPr>
              <a:t>Uočen je </a:t>
            </a:r>
            <a:r>
              <a:rPr lang="hr-HR" sz="2000" b="1" kern="1200" dirty="0">
                <a:latin typeface="+mn-lt"/>
                <a:ea typeface="+mn-ea"/>
                <a:cs typeface="+mn-cs"/>
              </a:rPr>
              <a:t>pad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 udjela </a:t>
            </a:r>
            <a:r>
              <a:rPr lang="hr-HR" sz="2000" b="1" kern="1200" dirty="0">
                <a:latin typeface="+mn-lt"/>
                <a:ea typeface="+mn-ea"/>
                <a:cs typeface="+mn-cs"/>
              </a:rPr>
              <a:t>V</a:t>
            </a:r>
            <a:r>
              <a:rPr lang="el-GR" sz="2000" b="1" kern="1200" dirty="0">
                <a:latin typeface="+mn-lt"/>
                <a:ea typeface="+mn-ea"/>
                <a:cs typeface="+mn-cs"/>
              </a:rPr>
              <a:t>δ1+</a:t>
            </a:r>
            <a:r>
              <a:rPr lang="hr-HR" sz="2000" b="1" kern="1200" dirty="0">
                <a:latin typeface="+mn-lt"/>
                <a:ea typeface="+mn-ea"/>
                <a:cs typeface="+mn-cs"/>
              </a:rPr>
              <a:t>V</a:t>
            </a:r>
            <a:r>
              <a:rPr lang="el-GR" sz="2000" b="1" kern="1200" dirty="0">
                <a:latin typeface="+mn-lt"/>
                <a:ea typeface="+mn-ea"/>
                <a:cs typeface="+mn-cs"/>
              </a:rPr>
              <a:t>δ2- 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i </a:t>
            </a:r>
            <a:r>
              <a:rPr lang="hr-HR" sz="2000" b="1" kern="1200" dirty="0">
                <a:latin typeface="+mn-lt"/>
                <a:ea typeface="+mn-ea"/>
                <a:cs typeface="+mn-cs"/>
              </a:rPr>
              <a:t>porast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 udjela </a:t>
            </a:r>
            <a:r>
              <a:rPr lang="hr-HR" sz="2000" b="1" kern="1200" dirty="0">
                <a:latin typeface="+mn-lt"/>
                <a:ea typeface="+mn-ea"/>
                <a:cs typeface="+mn-cs"/>
              </a:rPr>
              <a:t>V</a:t>
            </a:r>
            <a:r>
              <a:rPr lang="el-GR" sz="2000" b="1" kern="1200" dirty="0">
                <a:latin typeface="+mn-lt"/>
                <a:ea typeface="+mn-ea"/>
                <a:cs typeface="+mn-cs"/>
              </a:rPr>
              <a:t>δ1-</a:t>
            </a:r>
            <a:r>
              <a:rPr lang="hr-HR" sz="2000" b="1" kern="1200" dirty="0">
                <a:latin typeface="+mn-lt"/>
                <a:ea typeface="+mn-ea"/>
                <a:cs typeface="+mn-cs"/>
              </a:rPr>
              <a:t>V</a:t>
            </a:r>
            <a:r>
              <a:rPr lang="el-GR" sz="2000" b="1" kern="1200" dirty="0">
                <a:latin typeface="+mn-lt"/>
                <a:ea typeface="+mn-ea"/>
                <a:cs typeface="+mn-cs"/>
              </a:rPr>
              <a:t>δ2- 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stanica među </a:t>
            </a:r>
            <a:r>
              <a:rPr lang="el-GR" sz="2000" kern="1200" err="1">
                <a:latin typeface="+mn-lt"/>
                <a:ea typeface="+mn-ea"/>
                <a:cs typeface="+mn-cs"/>
              </a:rPr>
              <a:t>γδ</a:t>
            </a:r>
            <a:r>
              <a:rPr lang="el-GR" sz="2000" kern="1200" dirty="0">
                <a:latin typeface="+mn-lt"/>
                <a:ea typeface="+mn-ea"/>
                <a:cs typeface="+mn-cs"/>
              </a:rPr>
              <a:t> 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T-limfocitima u ispitanika s pozitivnim nalazom </a:t>
            </a:r>
            <a:r>
              <a:rPr lang="hr-HR" sz="2000" kern="1200" err="1">
                <a:latin typeface="+mn-lt"/>
                <a:ea typeface="+mn-ea"/>
                <a:cs typeface="+mn-cs"/>
              </a:rPr>
              <a:t>obriska</a:t>
            </a:r>
            <a:r>
              <a:rPr lang="hr-HR" sz="2000" kern="1200" dirty="0">
                <a:latin typeface="+mn-lt"/>
                <a:ea typeface="+mn-ea"/>
                <a:cs typeface="+mn-cs"/>
              </a:rPr>
              <a:t> nosa na eozinofile</a:t>
            </a:r>
            <a:endParaRPr lang="hr-HR" sz="2000" dirty="0"/>
          </a:p>
        </p:txBody>
      </p:sp>
      <p:pic>
        <p:nvPicPr>
          <p:cNvPr id="5" name="Picture 8" descr="A group of diagram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DDF79E5B-C385-4EEC-A2B0-4BBDA4F72F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50" y="1650222"/>
            <a:ext cx="3931563" cy="42981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7D161C6C-2FD7-4882-B16C-F7935A08A8CC}"/>
              </a:ext>
            </a:extLst>
          </p:cNvPr>
          <p:cNvSpPr/>
          <p:nvPr/>
        </p:nvSpPr>
        <p:spPr>
          <a:xfrm>
            <a:off x="7117050" y="5893650"/>
            <a:ext cx="771365" cy="347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hr-HR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GLMM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643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CB8B6308-4550-42B3-AD12-9CDCB566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hr-HR" sz="8000"/>
              <a:t>Rezultati – genski izražaj</a:t>
            </a:r>
          </a:p>
        </p:txBody>
      </p:sp>
      <p:sp>
        <p:nvSpPr>
          <p:cNvPr id="8" name="Podnaslov 7">
            <a:extLst>
              <a:ext uri="{FF2B5EF4-FFF2-40B4-BE49-F238E27FC236}">
                <a16:creationId xmlns:a16="http://schemas.microsoft.com/office/drawing/2014/main" id="{0D2D38DB-CF21-4A27-9003-E50264C51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88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DA72E28-7215-47AE-B30B-C9738041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Rezultati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8508798-D951-49FF-A234-F0ACE536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2200"/>
              <a:t>Za analizu genskog izražaja korišteni su uzorci 14 kontrolnih i 34 oboljela ispitanika</a:t>
            </a:r>
          </a:p>
          <a:p>
            <a:r>
              <a:rPr lang="hr-HR" sz="2200"/>
              <a:t>Parni uzorci – za 12 ispitanika </a:t>
            </a:r>
          </a:p>
          <a:p>
            <a:r>
              <a:rPr lang="hr-HR" sz="2200"/>
              <a:t>16 uzoraka SNŠ oboljelih i 30 uzoraka polipa </a:t>
            </a:r>
          </a:p>
          <a:p>
            <a:r>
              <a:rPr lang="hr-HR" sz="2200"/>
              <a:t>Genski izražaj TRDV3 nije zabilježen u niti jednom ispitivanom uzorku te je izostavljen iz daljnjih rezultata</a:t>
            </a:r>
          </a:p>
          <a:p>
            <a:endParaRPr lang="hr-HR" sz="2200"/>
          </a:p>
        </p:txBody>
      </p:sp>
    </p:spTree>
    <p:extLst>
      <p:ext uri="{BB962C8B-B14F-4D97-AF65-F5344CB8AC3E}">
        <p14:creationId xmlns:p14="http://schemas.microsoft.com/office/powerpoint/2010/main" val="2859375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66F9185F-143A-4365-82D6-C49F8E68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CFB6A85-839B-4A87-97C3-4E64D707AFA5}"/>
              </a:ext>
            </a:extLst>
          </p:cNvPr>
          <p:cNvSpPr>
            <a:spLocks/>
          </p:cNvSpPr>
          <p:nvPr/>
        </p:nvSpPr>
        <p:spPr>
          <a:xfrm>
            <a:off x="838200" y="1676665"/>
            <a:ext cx="5177094" cy="434755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Značajno veći izražaj IL-13 i CCR3 u mononuklearnim stanicama sluznice polipa i sluznice SNŠ oboljelih u usporedbi s kontrolnim ispitanicima </a:t>
            </a:r>
            <a:endParaRPr lang="sr-Latn-RS">
              <a:ea typeface="+mn-ea"/>
              <a:cs typeface="+mn-cs"/>
            </a:endParaRPr>
          </a:p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Značajno manji izražaj IL-13 u muškaraca</a:t>
            </a:r>
            <a:endParaRPr lang="hr-HR" sz="2800">
              <a:cs typeface="Calibri" panose="020F0502020204030204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4AE2002-6644-4D45-94D8-6A2CD83D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755" y="1937797"/>
            <a:ext cx="5067901" cy="3825291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873DC1CF-B84B-4E9B-8CA7-0B2BB7104660}"/>
              </a:ext>
            </a:extLst>
          </p:cNvPr>
          <p:cNvSpPr/>
          <p:nvPr/>
        </p:nvSpPr>
        <p:spPr>
          <a:xfrm>
            <a:off x="6222158" y="5839714"/>
            <a:ext cx="821946" cy="369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hr-HR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GLMM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761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C4865580-99DC-4D0B-A194-E31B31D4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8588CDF-E40B-41D7-8931-19FD60135022}"/>
              </a:ext>
            </a:extLst>
          </p:cNvPr>
          <p:cNvSpPr>
            <a:spLocks/>
          </p:cNvSpPr>
          <p:nvPr/>
        </p:nvSpPr>
        <p:spPr>
          <a:xfrm>
            <a:off x="838200" y="1710500"/>
            <a:ext cx="5099794" cy="428263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342900" indent="-342900" defTabSz="89611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Značajan pad izražaja TRDV1 s porastom razine serumskog </a:t>
            </a:r>
            <a:r>
              <a:rPr lang="hr-HR" sz="24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sluznici polipa i sluznici SNŠ oboljelih </a:t>
            </a:r>
            <a:endParaRPr lang="sr-Latn-RS">
              <a:ea typeface="+mn-ea"/>
              <a:cs typeface="+mn-cs"/>
            </a:endParaRPr>
          </a:p>
          <a:p>
            <a:pPr marL="342900" indent="-342900" defTabSz="89611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Rastuća dob povezana je s progresivnim smanjenjem izražaja TRDV1</a:t>
            </a:r>
            <a:endParaRPr lang="hr-HR" sz="2800">
              <a:cs typeface="Calibri" panose="020F0502020204030204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296FA92D-21FD-477C-B582-174578E6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862" y="1710500"/>
            <a:ext cx="5099794" cy="4004241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095742D-002D-4E08-8A31-7C63D1589C96}"/>
              </a:ext>
            </a:extLst>
          </p:cNvPr>
          <p:cNvSpPr/>
          <p:nvPr/>
        </p:nvSpPr>
        <p:spPr>
          <a:xfrm>
            <a:off x="6244862" y="5811389"/>
            <a:ext cx="809673" cy="363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112">
              <a:spcAft>
                <a:spcPts val="600"/>
              </a:spcAft>
            </a:pPr>
            <a:r>
              <a:rPr lang="hr-HR" sz="17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GLMM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625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8C9B2CA-3420-494B-B872-1033FC0A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6137FF8B-664A-4810-BDB6-0E3179FB7CE3}"/>
              </a:ext>
            </a:extLst>
          </p:cNvPr>
          <p:cNvSpPr>
            <a:spLocks/>
          </p:cNvSpPr>
          <p:nvPr/>
        </p:nvSpPr>
        <p:spPr>
          <a:xfrm>
            <a:off x="838200" y="2645000"/>
            <a:ext cx="5151528" cy="215401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defTabSz="886968">
              <a:spcAft>
                <a:spcPts val="600"/>
              </a:spcAft>
            </a:pPr>
            <a:r>
              <a:rPr lang="hr-HR" sz="2400" b="1" kern="1200" dirty="0">
                <a:latin typeface="+mn-lt"/>
                <a:ea typeface="+mn-ea"/>
                <a:cs typeface="+mn-cs"/>
              </a:rPr>
              <a:t>Značajan porast izražaja IL-13 u oboljelih, podjednako u ograničenoj (D1) i proširenoj bolesti (D2) prema </a:t>
            </a:r>
            <a:r>
              <a:rPr lang="hr-HR" sz="2400" b="1" kern="1200" err="1">
                <a:latin typeface="+mn-lt"/>
                <a:ea typeface="+mn-ea"/>
                <a:cs typeface="+mn-cs"/>
              </a:rPr>
              <a:t>Lund-Mackey</a:t>
            </a:r>
            <a:r>
              <a:rPr lang="hr-HR" sz="2400" b="1" kern="1200" dirty="0">
                <a:latin typeface="+mn-lt"/>
                <a:ea typeface="+mn-ea"/>
                <a:cs typeface="+mn-cs"/>
              </a:rPr>
              <a:t> klasifikaciji</a:t>
            </a:r>
            <a:endParaRPr lang="hr-HR" sz="2400" b="1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77B632E-3369-4095-8F5A-94F5F8F4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387" y="2365538"/>
            <a:ext cx="5280269" cy="2722126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90414C00-E0C7-43D0-BB01-888668A38C5A}"/>
              </a:ext>
            </a:extLst>
          </p:cNvPr>
          <p:cNvSpPr/>
          <p:nvPr/>
        </p:nvSpPr>
        <p:spPr>
          <a:xfrm>
            <a:off x="6064388" y="5157984"/>
            <a:ext cx="806033" cy="361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hr-HR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GLMM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00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966157" y="327802"/>
            <a:ext cx="2265149" cy="12594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Individualne razlike</a:t>
            </a:r>
          </a:p>
          <a:p>
            <a:pPr algn="ctr"/>
            <a:r>
              <a:rPr lang="hr-HR" dirty="0"/>
              <a:t> ( Alergija, anatomija, genetika)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7848600" y="327801"/>
            <a:ext cx="2388079" cy="12594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Okolišni čimbenici </a:t>
            </a:r>
          </a:p>
          <a:p>
            <a:pPr algn="ctr"/>
            <a:r>
              <a:rPr lang="hr-HR" dirty="0"/>
              <a:t>(Alergeni, virusne infekcije)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4382217" y="2061710"/>
            <a:ext cx="2388079" cy="12594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Upala sluznice 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843229" y="3321168"/>
            <a:ext cx="2388079" cy="12594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Otežana drenaža kroz prirodne otvore sinusa	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7848600" y="3321168"/>
            <a:ext cx="2388079" cy="12594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Imunološka reakcija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7848599" y="5055078"/>
            <a:ext cx="2388079" cy="12594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Kolonizacija bakterija i infekcija 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843228" y="5055078"/>
            <a:ext cx="2388079" cy="12594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Zastoj sekreta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97879" y="948902"/>
            <a:ext cx="2172417" cy="86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97879" y="957529"/>
            <a:ext cx="1086208" cy="89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84087" y="957529"/>
            <a:ext cx="1082257" cy="89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59192" y="3200400"/>
            <a:ext cx="819510" cy="181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37267" y="4692770"/>
            <a:ext cx="0" cy="28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17985" y="5891842"/>
            <a:ext cx="3830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042638" y="4692770"/>
            <a:ext cx="0" cy="28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039155" y="3079630"/>
            <a:ext cx="707366" cy="211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>
            <a:extLst>
              <a:ext uri="{FF2B5EF4-FFF2-40B4-BE49-F238E27FC236}">
                <a16:creationId xmlns:a16="http://schemas.microsoft.com/office/drawing/2014/main" id="{76BE1F9C-B1BB-4CB4-98FB-3821841FCBB6}"/>
              </a:ext>
            </a:extLst>
          </p:cNvPr>
          <p:cNvSpPr/>
          <p:nvPr/>
        </p:nvSpPr>
        <p:spPr>
          <a:xfrm>
            <a:off x="701826" y="6521571"/>
            <a:ext cx="93934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Lee S, Lane AP. Chronic rhinosinusitis as a multifactorial inflammatory disorder. </a:t>
            </a:r>
            <a:r>
              <a:rPr lang="en-US" sz="800" dirty="0" err="1"/>
              <a:t>Curr</a:t>
            </a:r>
            <a:r>
              <a:rPr lang="en-US" sz="800" dirty="0"/>
              <a:t> Infect Dis Rep. 2011 Apr;13(2):159-68.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952068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576256-0C69-4693-B477-92FA0028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E93E69-E8E7-4FDB-8393-4BB310302829}"/>
              </a:ext>
            </a:extLst>
          </p:cNvPr>
          <p:cNvSpPr>
            <a:spLocks/>
          </p:cNvSpPr>
          <p:nvPr/>
        </p:nvSpPr>
        <p:spPr>
          <a:xfrm>
            <a:off x="890247" y="1883985"/>
            <a:ext cx="5025571" cy="422031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kern="1200" dirty="0">
                <a:latin typeface="+mn-lt"/>
                <a:ea typeface="+mn-ea"/>
                <a:cs typeface="+mn-cs"/>
              </a:rPr>
              <a:t>Izražaj GATA3 gena raste s frakcijom Vδ2+ stanica u </a:t>
            </a:r>
            <a:r>
              <a:rPr lang="hr-HR" sz="2400" kern="1200" dirty="0" err="1">
                <a:latin typeface="+mn-lt"/>
                <a:ea typeface="+mn-ea"/>
                <a:cs typeface="+mn-cs"/>
              </a:rPr>
              <a:t>γδ</a:t>
            </a:r>
            <a:r>
              <a:rPr lang="hr-HR" sz="2400" kern="1200" dirty="0">
                <a:latin typeface="+mn-lt"/>
                <a:ea typeface="+mn-ea"/>
                <a:cs typeface="+mn-cs"/>
              </a:rPr>
              <a:t> populaciji</a:t>
            </a:r>
            <a:r>
              <a:rPr lang="hr-HR" sz="2400" dirty="0"/>
              <a:t> </a:t>
            </a:r>
            <a:endParaRPr lang="sr-Latn-RS">
              <a:ea typeface="+mn-ea"/>
              <a:cs typeface="+mn-cs"/>
            </a:endParaRP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kern="1200" dirty="0">
                <a:latin typeface="+mn-lt"/>
                <a:ea typeface="+mn-ea"/>
                <a:cs typeface="+mn-cs"/>
              </a:rPr>
              <a:t>Veća zastupljenost T-limfocita među </a:t>
            </a:r>
            <a:r>
              <a:rPr lang="hr-HR" sz="2400" kern="1200" dirty="0" err="1">
                <a:latin typeface="+mn-lt"/>
                <a:ea typeface="+mn-ea"/>
                <a:cs typeface="+mn-cs"/>
              </a:rPr>
              <a:t>sluzničkim</a:t>
            </a:r>
            <a:r>
              <a:rPr lang="hr-HR" sz="2400" kern="1200" dirty="0">
                <a:latin typeface="+mn-lt"/>
                <a:ea typeface="+mn-ea"/>
                <a:cs typeface="+mn-cs"/>
              </a:rPr>
              <a:t> limfocitima povezana je s većim izražajem IL-13 i manjim izražajem CCR3 prijepisa</a:t>
            </a:r>
            <a:r>
              <a:rPr lang="hr-HR" sz="2400" dirty="0"/>
              <a:t> </a:t>
            </a:r>
            <a:endParaRPr lang="hr-HR" sz="2400" kern="1200">
              <a:solidFill>
                <a:schemeClr val="tx1"/>
              </a:solidFill>
              <a:latin typeface="+mn-lt"/>
              <a:cs typeface="Calibri" panose="020F0502020204030204"/>
            </a:endParaRPr>
          </a:p>
          <a:p>
            <a:pPr marL="342900" indent="-34290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kern="1200" dirty="0">
                <a:latin typeface="+mn-lt"/>
                <a:ea typeface="+mn-ea"/>
                <a:cs typeface="+mn-cs"/>
              </a:rPr>
              <a:t>U skupini </a:t>
            </a:r>
            <a:r>
              <a:rPr lang="hr-HR" sz="2400" b="1" kern="1200" dirty="0" err="1">
                <a:latin typeface="+mn-lt"/>
                <a:ea typeface="+mn-ea"/>
                <a:cs typeface="+mn-cs"/>
              </a:rPr>
              <a:t>γδ</a:t>
            </a:r>
            <a:r>
              <a:rPr lang="hr-HR" sz="2400" b="1" kern="1200" dirty="0">
                <a:latin typeface="+mn-lt"/>
                <a:ea typeface="+mn-ea"/>
                <a:cs typeface="+mn-cs"/>
              </a:rPr>
              <a:t> T-limfocita, smanjenje udjela Vδ1+ </a:t>
            </a:r>
            <a:r>
              <a:rPr lang="hr-HR" sz="2400" b="1" kern="1200" dirty="0" err="1">
                <a:latin typeface="+mn-lt"/>
                <a:ea typeface="+mn-ea"/>
                <a:cs typeface="+mn-cs"/>
              </a:rPr>
              <a:t>γδ</a:t>
            </a:r>
            <a:r>
              <a:rPr lang="hr-HR" sz="2400" b="1" kern="1200" dirty="0">
                <a:latin typeface="+mn-lt"/>
                <a:ea typeface="+mn-ea"/>
                <a:cs typeface="+mn-cs"/>
              </a:rPr>
              <a:t> T stanica povezano je s porastom izražaja IL-13</a:t>
            </a:r>
            <a:r>
              <a:rPr lang="hr-HR" sz="2400" b="1" dirty="0"/>
              <a:t> </a:t>
            </a:r>
            <a:endParaRPr lang="hr-HR" sz="2400" b="1" i="1" kern="1200">
              <a:solidFill>
                <a:schemeClr val="tx1"/>
              </a:solidFill>
              <a:latin typeface="+mn-lt"/>
              <a:cs typeface="Calibri" panose="020F0502020204030204"/>
            </a:endParaRPr>
          </a:p>
          <a:p>
            <a:pPr defTabSz="877824">
              <a:spcAft>
                <a:spcPts val="600"/>
              </a:spcAft>
            </a:pPr>
            <a:endParaRPr lang="hr-HR" sz="2400" dirty="0">
              <a:cs typeface="Calibri" panose="020F0502020204030204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1E08F88-7DCD-41A8-A97F-83ECA8E7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38" y="1650222"/>
            <a:ext cx="5025571" cy="357771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C98910F-1C8D-48E7-A6ED-B00772FC23C7}"/>
              </a:ext>
            </a:extLst>
          </p:cNvPr>
          <p:cNvSpPr/>
          <p:nvPr/>
        </p:nvSpPr>
        <p:spPr>
          <a:xfrm>
            <a:off x="6063629" y="5876957"/>
            <a:ext cx="797889" cy="358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hr-HR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GLMM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138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6A8E7F-C989-4B99-B7DF-84893320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Zaključak</a:t>
            </a: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8DACD7-ACB0-4E6C-ACB6-8DF0A792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2200"/>
              <a:t>Veći udio eozinofila u nosu zabilježen je u bolesnika s eKRSsNP što potvrđuje ovaj dijagnostički postupak kao važan u otkrivanju eKRSsNP</a:t>
            </a:r>
          </a:p>
          <a:p>
            <a:r>
              <a:rPr lang="hr-HR" sz="2200"/>
              <a:t>δ1-δ2- γδ T-limfociti imaju važnu ulogu u nastanku nosne polipoze u bolesnika s eKRSsNP </a:t>
            </a:r>
          </a:p>
          <a:p>
            <a:r>
              <a:rPr lang="hr-HR" sz="2200"/>
              <a:t>δ1+δ2- γδ T-limfociti imaju potencijalno zaštitnu ulogu na sluznici nosa u nastanku eKRSsNP</a:t>
            </a:r>
          </a:p>
          <a:p>
            <a:r>
              <a:rPr lang="hr-HR" sz="2200"/>
              <a:t>Udio δ1-δ2- γδ T-limfocita značajno je i pozitivno povezan s kliničkim pokazateljima (udio eozinofila na nosnoj sluznici, Lund-Mackey sustav) težine bolesti eKRSsNP</a:t>
            </a:r>
          </a:p>
          <a:p>
            <a:r>
              <a:rPr lang="hr-HR" sz="2200"/>
              <a:t>Udio δ1+δ2- γδ T-limfocita negativno korelira s udjelom eozinofila u nosu i Lund-Mackey sustavom u bolesnika s eKRSsNP</a:t>
            </a:r>
          </a:p>
          <a:p>
            <a:endParaRPr lang="hr-HR" sz="2200"/>
          </a:p>
        </p:txBody>
      </p:sp>
    </p:spTree>
    <p:extLst>
      <p:ext uri="{BB962C8B-B14F-4D97-AF65-F5344CB8AC3E}">
        <p14:creationId xmlns:p14="http://schemas.microsoft.com/office/powerpoint/2010/main" val="2077716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51AB4F-A80C-4657-92B9-C7E285F1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Zaključak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3B96E2-091F-4762-95E7-2A6DC626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hr-HR" sz="1900"/>
              <a:t>Genski izražaj IL-13 značajno je veći u sluznici polipa bolesnika s eKRSsNP u odnosu na sluznicu SNŠ bolesnika s eKRSsNP i kontrolnih ispitanika </a:t>
            </a:r>
          </a:p>
          <a:p>
            <a:r>
              <a:rPr lang="hr-HR" sz="1900"/>
              <a:t>Porastom izražaja IL-13 značajno raste vrijednost Lund-Mackey sustava</a:t>
            </a:r>
          </a:p>
          <a:p>
            <a:r>
              <a:rPr lang="hr-HR" sz="1900"/>
              <a:t>IL-13 značajno negativno korelira sa zastupljenošću δ1+δ2- što dodatno ukazuje na moguću zaštitnu ulogu ove subpopulacije na nastanak nosne polipoze</a:t>
            </a:r>
          </a:p>
          <a:p>
            <a:r>
              <a:rPr lang="hr-HR" sz="1900"/>
              <a:t>Genski izražaj CCR3 značajno je veći u sluznici polipa u odnosu na sluznicu SNŠ bolesnika s eKRSsNP i kontrola što potvrđuje ulogu ovih receptora u nastanku upale tipa 2</a:t>
            </a:r>
          </a:p>
          <a:p>
            <a:r>
              <a:rPr lang="hr-HR" sz="1900"/>
              <a:t>Genski izražaj TRDV1 značajno negativno korelira sa serumskom razinom IgE u oboljelih od eKRSsNP  što ukazuje na moguću zaštitnu ulogu TRDV1 u nastanku alergijskih bolesti</a:t>
            </a:r>
          </a:p>
          <a:p>
            <a:r>
              <a:rPr lang="hr-HR" sz="1900"/>
              <a:t>Izražaj GATA3 značajno pozitivno korelira sa subpopulacijom δ2+ γδ T-limfocita što ukazuje na potencijalnu ulogu δ2+ subpopulacije u diferencijaciji upale tipa 2 </a:t>
            </a:r>
          </a:p>
          <a:p>
            <a:endParaRPr lang="hr-HR" sz="1900"/>
          </a:p>
        </p:txBody>
      </p:sp>
    </p:spTree>
    <p:extLst>
      <p:ext uri="{BB962C8B-B14F-4D97-AF65-F5344CB8AC3E}">
        <p14:creationId xmlns:p14="http://schemas.microsoft.com/office/powerpoint/2010/main" val="31822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DIJAGNOSTIKA </a:t>
            </a:r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1588169" y="2322887"/>
            <a:ext cx="5247924" cy="3150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defTabSz="74980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Anamneza</a:t>
            </a:r>
          </a:p>
          <a:p>
            <a:pPr marL="285750" indent="-285750" defTabSz="74980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ORL pregled</a:t>
            </a:r>
          </a:p>
          <a:p>
            <a:pPr marL="285750" indent="-285750" defTabSz="74980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Prednja rinoskopija</a:t>
            </a:r>
          </a:p>
          <a:p>
            <a:pPr marL="285750" indent="-285750" defTabSz="74980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Endoskopija nosa</a:t>
            </a:r>
          </a:p>
          <a:p>
            <a:pPr marL="285750" indent="-285750" defTabSz="74980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 – </a:t>
            </a:r>
            <a:r>
              <a:rPr lang="hr-HR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preoperativna</a:t>
            </a:r>
            <a:r>
              <a:rPr lang="hr-H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priprema</a:t>
            </a:r>
          </a:p>
          <a:p>
            <a:pPr marL="285750" indent="-285750" defTabSz="74980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Alergološka obrada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hr-HR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88" y="1800911"/>
            <a:ext cx="2726969" cy="1970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508" y="3893299"/>
            <a:ext cx="3381386" cy="1985814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448882B-C9A9-4141-95DA-48F3828EE778}"/>
              </a:ext>
            </a:extLst>
          </p:cNvPr>
          <p:cNvSpPr/>
          <p:nvPr/>
        </p:nvSpPr>
        <p:spPr>
          <a:xfrm>
            <a:off x="1782106" y="5975483"/>
            <a:ext cx="8627787" cy="19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EB,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Sherris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Stergiou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AM, Katz LM,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Rosenblatt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LC,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Ponikau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rhinosinusitis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intranasal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Amphotericin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65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</a:t>
            </a:r>
            <a:r>
              <a:rPr lang="hr-HR" sz="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 Jun;3(2):319-25</a:t>
            </a:r>
            <a:endParaRPr lang="hr-HR" sz="800"/>
          </a:p>
        </p:txBody>
      </p:sp>
    </p:spTree>
    <p:extLst>
      <p:ext uri="{BB962C8B-B14F-4D97-AF65-F5344CB8AC3E}">
        <p14:creationId xmlns:p14="http://schemas.microsoft.com/office/powerpoint/2010/main" val="81996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2" y="219061"/>
            <a:ext cx="4794623" cy="647631"/>
          </a:xfrm>
        </p:spPr>
        <p:txBody>
          <a:bodyPr>
            <a:normAutofit fontScale="90000"/>
          </a:bodyPr>
          <a:lstStyle/>
          <a:p>
            <a:r>
              <a:rPr lang="hr-HR" dirty="0"/>
              <a:t>Liječenje KRS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96815424"/>
              </p:ext>
            </p:extLst>
          </p:nvPr>
        </p:nvGraphicFramePr>
        <p:xfrm>
          <a:off x="798111" y="939053"/>
          <a:ext cx="10595777" cy="224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ntranazalni kortikosteroidi - ima li mjesta strahu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5" y="3909798"/>
            <a:ext cx="3950888" cy="22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5" y="3541837"/>
            <a:ext cx="3450866" cy="25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6B3EB894-50E8-4D0D-B22D-E62900F6FCAD}"/>
              </a:ext>
            </a:extLst>
          </p:cNvPr>
          <p:cNvSpPr/>
          <p:nvPr/>
        </p:nvSpPr>
        <p:spPr>
          <a:xfrm>
            <a:off x="798111" y="6461837"/>
            <a:ext cx="107547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/>
              <a:t> </a:t>
            </a:r>
            <a:r>
              <a:rPr lang="hr-HR" sz="800" dirty="0" err="1"/>
              <a:t>Slavin</a:t>
            </a:r>
            <a:r>
              <a:rPr lang="hr-HR" sz="800" dirty="0"/>
              <a:t> RG, </a:t>
            </a:r>
            <a:r>
              <a:rPr lang="hr-HR" sz="800" dirty="0" err="1"/>
              <a:t>Spector</a:t>
            </a:r>
            <a:r>
              <a:rPr lang="hr-HR" sz="800" dirty="0"/>
              <a:t> SL, Bernstein IL, </a:t>
            </a:r>
            <a:r>
              <a:rPr lang="hr-HR" sz="800" dirty="0" err="1"/>
              <a:t>et</a:t>
            </a:r>
            <a:r>
              <a:rPr lang="hr-HR" sz="800" dirty="0"/>
              <a:t> </a:t>
            </a:r>
            <a:r>
              <a:rPr lang="hr-HR" sz="800" dirty="0" err="1"/>
              <a:t>al</a:t>
            </a:r>
            <a:r>
              <a:rPr lang="hr-HR" sz="800" dirty="0"/>
              <a:t>. </a:t>
            </a:r>
            <a:r>
              <a:rPr lang="hr-HR" sz="800" dirty="0" err="1"/>
              <a:t>The</a:t>
            </a:r>
            <a:r>
              <a:rPr lang="hr-HR" sz="800" dirty="0"/>
              <a:t> </a:t>
            </a:r>
            <a:r>
              <a:rPr lang="hr-HR" sz="800" dirty="0" err="1"/>
              <a:t>diagnosis</a:t>
            </a:r>
            <a:r>
              <a:rPr lang="hr-HR" sz="800" dirty="0"/>
              <a:t> </a:t>
            </a:r>
            <a:r>
              <a:rPr lang="hr-HR" sz="800" dirty="0" err="1"/>
              <a:t>and</a:t>
            </a:r>
            <a:r>
              <a:rPr lang="hr-HR" sz="800" dirty="0"/>
              <a:t> management </a:t>
            </a:r>
            <a:r>
              <a:rPr lang="hr-HR" sz="800" dirty="0" err="1"/>
              <a:t>of</a:t>
            </a:r>
            <a:r>
              <a:rPr lang="hr-HR" sz="800" dirty="0"/>
              <a:t> </a:t>
            </a:r>
            <a:r>
              <a:rPr lang="hr-HR" sz="800" dirty="0" err="1"/>
              <a:t>sinusitis</a:t>
            </a:r>
            <a:r>
              <a:rPr lang="hr-HR" sz="800" dirty="0"/>
              <a:t>: a </a:t>
            </a:r>
            <a:r>
              <a:rPr lang="hr-HR" sz="800" dirty="0" err="1"/>
              <a:t>practice</a:t>
            </a:r>
            <a:r>
              <a:rPr lang="hr-HR" sz="800" dirty="0"/>
              <a:t> </a:t>
            </a:r>
            <a:r>
              <a:rPr lang="hr-HR" sz="800" dirty="0" err="1"/>
              <a:t>parameter</a:t>
            </a:r>
            <a:r>
              <a:rPr lang="hr-HR" sz="800" dirty="0"/>
              <a:t> </a:t>
            </a:r>
            <a:r>
              <a:rPr lang="hr-HR" sz="800" dirty="0" err="1"/>
              <a:t>update</a:t>
            </a:r>
            <a:r>
              <a:rPr lang="hr-HR" sz="800" dirty="0"/>
              <a:t>. J </a:t>
            </a:r>
            <a:r>
              <a:rPr lang="hr-HR" sz="800" dirty="0" err="1"/>
              <a:t>Allergy</a:t>
            </a:r>
            <a:r>
              <a:rPr lang="hr-HR" sz="800" dirty="0"/>
              <a:t> </a:t>
            </a:r>
            <a:r>
              <a:rPr lang="hr-HR" sz="800" dirty="0" err="1"/>
              <a:t>Clin</a:t>
            </a:r>
            <a:r>
              <a:rPr lang="hr-HR" sz="800" dirty="0"/>
              <a:t> </a:t>
            </a:r>
            <a:r>
              <a:rPr lang="hr-HR" sz="800" dirty="0" err="1"/>
              <a:t>Immunol</a:t>
            </a:r>
            <a:r>
              <a:rPr lang="hr-HR" sz="800" dirty="0"/>
              <a:t>. 2005;116(6 </a:t>
            </a:r>
            <a:r>
              <a:rPr lang="hr-HR" sz="800" dirty="0" err="1"/>
              <a:t>Suppl</a:t>
            </a:r>
            <a:r>
              <a:rPr lang="hr-HR" sz="800" dirty="0"/>
              <a:t>):S13–47.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93" y="3541837"/>
            <a:ext cx="3450867" cy="25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ft Skills&quot; vs &quot;Technical&quot; problem solving. Whats the difference? - Altis  - 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365"/>
            <a:ext cx="12133690" cy="67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55" y="2949934"/>
            <a:ext cx="10515600" cy="2646584"/>
          </a:xfrm>
        </p:spPr>
        <p:txBody>
          <a:bodyPr/>
          <a:lstStyle/>
          <a:p>
            <a:r>
              <a:rPr lang="hr-HR" dirty="0"/>
              <a:t>Recidivi nosne </a:t>
            </a:r>
            <a:r>
              <a:rPr lang="hr-HR" dirty="0" err="1"/>
              <a:t>polipoze</a:t>
            </a:r>
            <a:r>
              <a:rPr lang="hr-HR" dirty="0"/>
              <a:t> (biološka terapija)</a:t>
            </a:r>
          </a:p>
          <a:p>
            <a:r>
              <a:rPr lang="hr-HR" dirty="0"/>
              <a:t>Nerazjašnjena etiologija bolesti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716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999"/>
          </a:xfrm>
        </p:spPr>
        <p:txBody>
          <a:bodyPr>
            <a:normAutofit fontScale="90000"/>
          </a:bodyPr>
          <a:lstStyle/>
          <a:p>
            <a:r>
              <a:rPr lang="hr-HR" dirty="0"/>
              <a:t>Upala tipa 2 u kroničnom rinosinuitisu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025" y="981937"/>
            <a:ext cx="6116498" cy="4778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223693"/>
            <a:ext cx="1051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solidFill>
                  <a:srgbClr val="212121"/>
                </a:solidFill>
                <a:latin typeface="Roboto"/>
              </a:rPr>
              <a:t> </a:t>
            </a:r>
            <a:r>
              <a:rPr lang="hr-HR" sz="800" dirty="0" err="1">
                <a:solidFill>
                  <a:srgbClr val="212121"/>
                </a:solidFill>
                <a:latin typeface="Roboto"/>
              </a:rPr>
              <a:t>Ahern</a:t>
            </a:r>
            <a:r>
              <a:rPr lang="hr-HR" sz="800" dirty="0">
                <a:solidFill>
                  <a:srgbClr val="212121"/>
                </a:solidFill>
                <a:latin typeface="Roboto"/>
              </a:rPr>
              <a:t> S, Cervin A. Inflammation and Endotyping in Chronic Rhinosinusitis-A Paradigm Shift. Medicina (Kaunas). 2019 Apr 5;55(4):95. </a:t>
            </a:r>
            <a:endParaRPr lang="hr-HR" sz="800" dirty="0"/>
          </a:p>
        </p:txBody>
      </p:sp>
      <p:sp>
        <p:nvSpPr>
          <p:cNvPr id="3" name="Rectangle 2"/>
          <p:cNvSpPr/>
          <p:nvPr/>
        </p:nvSpPr>
        <p:spPr>
          <a:xfrm>
            <a:off x="550502" y="5760770"/>
            <a:ext cx="10803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/>
              <a:t>U populaciji bijelaca, u većine CRSwNP oboljelih izražen je tip 2 imunosni odgovor, često praćen pojavom astme, uz pojačano lučenje upalnih citokina (IL-4, IL-5, Il-13) i IgE protutijela, te tkivnu infiltraciju eozinofila</a:t>
            </a:r>
          </a:p>
        </p:txBody>
      </p:sp>
    </p:spTree>
    <p:extLst>
      <p:ext uri="{BB962C8B-B14F-4D97-AF65-F5344CB8AC3E}">
        <p14:creationId xmlns:p14="http://schemas.microsoft.com/office/powerpoint/2010/main" val="31502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A27EE9F-A05D-DBA2-57FA-25DDFD1DB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40" y="643466"/>
            <a:ext cx="8670919" cy="557106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BFE5414-E1B1-5F8E-93C3-2ADBD76496C9}"/>
              </a:ext>
            </a:extLst>
          </p:cNvPr>
          <p:cNvSpPr txBox="1"/>
          <p:nvPr/>
        </p:nvSpPr>
        <p:spPr>
          <a:xfrm>
            <a:off x="1233889" y="6214533"/>
            <a:ext cx="9197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/>
              <a:t>Površinski i sekrecijski </a:t>
            </a:r>
            <a:r>
              <a:rPr lang="hr-HR" dirty="0" err="1"/>
              <a:t>biljezi</a:t>
            </a:r>
            <a:r>
              <a:rPr lang="hr-HR" dirty="0"/>
              <a:t> imunosnog odgovora tipa 2. Vlastiti izvor, kreirano pomoću </a:t>
            </a:r>
            <a:r>
              <a:rPr lang="hr-HR" dirty="0" err="1"/>
              <a:t>Biorender</a:t>
            </a:r>
            <a:r>
              <a:rPr lang="hr-HR" dirty="0"/>
              <a:t> programskog alata.</a:t>
            </a:r>
          </a:p>
        </p:txBody>
      </p:sp>
    </p:spTree>
    <p:extLst>
      <p:ext uri="{BB962C8B-B14F-4D97-AF65-F5344CB8AC3E}">
        <p14:creationId xmlns:p14="http://schemas.microsoft.com/office/powerpoint/2010/main" val="360778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3071</Words>
  <Application>Microsoft Office PowerPoint</Application>
  <PresentationFormat>Widescreen</PresentationFormat>
  <Paragraphs>267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Doprinos gama delta (γδ) T limfocita u razvoju tipu 2 upale u sinonazalnoj sluznici oboljelih od kroničnog alergijskog rinosinuitisa s nosnom polipozom    Poslijediplomski interdisciplinarni doktorski studij ‘’Molekularne bioznanosti’’ Sveučilište J.J. Strossmayera u Osijeku Institut Ruđer Bošković Zagreb Sveučilište u Dubrovniku Javna obrana doktorskog rada</vt:lpstr>
      <vt:lpstr>Sadržaj </vt:lpstr>
      <vt:lpstr>Kronični rinosinuitis (KRS)</vt:lpstr>
      <vt:lpstr>PowerPoint Presentation</vt:lpstr>
      <vt:lpstr>DIJAGNOSTIKA KRS</vt:lpstr>
      <vt:lpstr>Liječenje KRS</vt:lpstr>
      <vt:lpstr>PowerPoint Presentation</vt:lpstr>
      <vt:lpstr>Upala tipa 2 u kroničnom rinosinuitisu</vt:lpstr>
      <vt:lpstr>PowerPoint Presentation</vt:lpstr>
      <vt:lpstr>Gamma delta T-limfociti</vt:lpstr>
      <vt:lpstr>PowerPoint Presentation</vt:lpstr>
      <vt:lpstr>Ciljevi istraživanja</vt:lpstr>
      <vt:lpstr>Hipoteza istraživanja</vt:lpstr>
      <vt:lpstr>Materijali i metode</vt:lpstr>
      <vt:lpstr>Klinička obrada i evaluacija proširenosti eKRSsNP</vt:lpstr>
      <vt:lpstr>Klinička evaluacija proširenosti eKRSsNP</vt:lpstr>
      <vt:lpstr>Isključni kriteriji</vt:lpstr>
      <vt:lpstr>Uzorkovanje tkiva sinonazalne sluznice i nosnog polipa</vt:lpstr>
      <vt:lpstr>Izolacija i kriokonzervacija mononuklearnih stanica iz tkiva</vt:lpstr>
      <vt:lpstr>Imunofenotipizacija ɣδ T-limfocita metodom protočne citometrije</vt:lpstr>
      <vt:lpstr>Izolacija ukupne RNA iz tkivnih mononuklearnih stanica </vt:lpstr>
      <vt:lpstr>Kvantitativna analiza transkriptoma mononuklearnih stanica primjenom lančane reakcije polimerazom u stvarnom vremenu (real-time qPCR) </vt:lpstr>
      <vt:lpstr>Uzorkovanje obrisaka sluznice sinusa i nosne šupljine za mikrobiološku analizu </vt:lpstr>
      <vt:lpstr>Patohistološka analiza na prisutnost eozinofila u uzorcima sluznice srednje nosne školjke i nosnog polipa </vt:lpstr>
      <vt:lpstr>Statističke metode </vt:lpstr>
      <vt:lpstr>Statističke metode</vt:lpstr>
      <vt:lpstr>Statističke metode</vt:lpstr>
      <vt:lpstr>Rezultati</vt:lpstr>
      <vt:lpstr>PowerPoint Presentation</vt:lpstr>
      <vt:lpstr>Rezultati </vt:lpstr>
      <vt:lpstr>Rezultati </vt:lpstr>
      <vt:lpstr>Rezultati</vt:lpstr>
      <vt:lpstr>Rezultati </vt:lpstr>
      <vt:lpstr>Rezultati</vt:lpstr>
      <vt:lpstr>Rezultati – genski izražaj</vt:lpstr>
      <vt:lpstr>Rezultati </vt:lpstr>
      <vt:lpstr>Rezultati </vt:lpstr>
      <vt:lpstr>Rezultati</vt:lpstr>
      <vt:lpstr>Rezultati</vt:lpstr>
      <vt:lpstr>Rezultati</vt:lpstr>
      <vt:lpstr>Zaključak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Doprinos gama delta (γδ) T limfocita u razvoju tipu 2 upale u sinonazalnoj sluznici oboljelih od kroničnog alergijskog rinosinuitisa s nosnom polipozom    Poslijediplomski interdisciplinarni doktorski studij ‘’Molekularne bioznanosti’’ Sveučilište J.J. Strossmayera u Osijeku Institut Ruđer Bošković Zagreb Sveučilište u Dubrovniku Javna obrana teme doktorske disertacije</dc:title>
  <dc:creator>Grga .</dc:creator>
  <cp:lastModifiedBy>Stana Tokic</cp:lastModifiedBy>
  <cp:revision>213</cp:revision>
  <dcterms:created xsi:type="dcterms:W3CDTF">2022-09-28T17:19:37Z</dcterms:created>
  <dcterms:modified xsi:type="dcterms:W3CDTF">2024-03-07T16:58:53Z</dcterms:modified>
</cp:coreProperties>
</file>